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08_0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70" r:id="rId3"/>
    <p:sldId id="269" r:id="rId4"/>
    <p:sldId id="267" r:id="rId5"/>
    <p:sldId id="260" r:id="rId6"/>
    <p:sldId id="259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ED46A77-DB62-661D-E802-53F9BF55BA97}" name="Kathy Dill" initials="KD" userId="S::dill@naphcc.org::7ea1eb7a-1b17-4be6-b59d-eb73c45f9822" providerId="AD"/>
  <p188:author id="{A42E29AD-3BA3-F135-A8EE-4A8500A42787}" name="Raylene  LeGrande" initials="RL" userId="S::legrande@naphcc.org::8aeb3654-ede3-4bef-a46f-65af7de4a2e1" providerId="AD"/>
  <p188:author id="{8C1650E1-2047-3389-B55A-8664F29E15E6}" name="Tanya Coogan" initials="TC" userId="S::Coogan@naphcc.org::795c74d9-1040-4e5e-b52f-bdabb215eab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0C7ECC-FD2A-C2FC-0088-FCA6E803D636}" v="16" dt="2025-09-10T15:04:52.846"/>
    <p1510:client id="{3A9E15B7-7A95-4E6C-B74B-8253D82DB709}" v="1564" dt="2025-09-10T16:23:06.018"/>
    <p1510:client id="{5058E866-6346-57A0-46A9-A08906304102}" v="59" dt="2025-09-10T13:37:37.855"/>
    <p1510:client id="{F6DAE812-16D7-6ED5-D752-3548FFE97974}" v="11" dt="2025-09-10T14:05:37.4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modernComment_108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D437AE5-F508-428B-A5AC-98EB511AD99A}" authorId="{A42E29AD-3BA3-F135-A8EE-4A8500A42787}" created="2025-09-05T17:59:59.805">
    <pc:sldMkLst xmlns:pc="http://schemas.microsoft.com/office/powerpoint/2013/main/command">
      <pc:docMk/>
      <pc:sldMk cId="0" sldId="264"/>
    </pc:sldMkLst>
    <p188:replyLst>
      <p188:reply id="{CB1321A7-6C18-4194-84E6-D4104C572C76}" authorId="{8C1650E1-2047-3389-B55A-8664F29E15E6}" created="2025-09-10T14:07:32.638">
        <p188:txBody>
          <a:bodyPr/>
          <a:lstStyle/>
          <a:p>
            <a:r>
              <a:rPr lang="en-US"/>
              <a:t>Make any changes you want 😊
</a:t>
            </a:r>
          </a:p>
        </p188:txBody>
      </p188:reply>
    </p188:replyLst>
    <p188:txBody>
      <a:bodyPr/>
      <a:lstStyle/>
      <a:p>
        <a:r>
          <a:rPr lang="en-US"/>
          <a:t>should we include ALL dates?  Those on slide 6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D616E8-1BCF-40F7-A247-1AC6FE9D29D4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38E880-8297-4F4C-A827-1740C9AC7613}">
      <dgm:prSet phldrT="[Text]" phldr="0"/>
      <dgm:spPr/>
      <dgm:t>
        <a:bodyPr/>
        <a:lstStyle/>
        <a:p>
          <a:r>
            <a:rPr lang="en-US" b="1" dirty="0">
              <a:solidFill>
                <a:srgbClr val="C00000"/>
              </a:solidFill>
            </a:rPr>
            <a:t>PHCC National</a:t>
          </a:r>
        </a:p>
      </dgm:t>
    </dgm:pt>
    <dgm:pt modelId="{680600AB-CC38-4175-94DE-811CA4D2D6B6}" type="parTrans" cxnId="{D123C3BB-F276-4EDF-B759-08F2481AE16E}">
      <dgm:prSet/>
      <dgm:spPr/>
      <dgm:t>
        <a:bodyPr/>
        <a:lstStyle/>
        <a:p>
          <a:endParaRPr lang="en-US"/>
        </a:p>
      </dgm:t>
    </dgm:pt>
    <dgm:pt modelId="{0F3259B3-44C2-42BF-BF25-2216C3A74E7B}" type="sibTrans" cxnId="{D123C3BB-F276-4EDF-B759-08F2481AE16E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76858E15-EB87-44EA-BC5E-56B1CBCF80D7}">
      <dgm:prSet phldrT="[Text]" phldr="0"/>
      <dgm:spPr/>
      <dgm:t>
        <a:bodyPr/>
        <a:lstStyle/>
        <a:p>
          <a:r>
            <a:rPr lang="en-US" b="1" dirty="0">
              <a:solidFill>
                <a:srgbClr val="C00000"/>
              </a:solidFill>
            </a:rPr>
            <a:t>State Chapter</a:t>
          </a:r>
        </a:p>
      </dgm:t>
    </dgm:pt>
    <dgm:pt modelId="{53A9676B-3B57-4EE3-B69B-C79041FEFC7B}" type="parTrans" cxnId="{A948324B-1D38-45CD-9A93-7CC2868CC126}">
      <dgm:prSet/>
      <dgm:spPr/>
      <dgm:t>
        <a:bodyPr/>
        <a:lstStyle/>
        <a:p>
          <a:endParaRPr lang="en-US"/>
        </a:p>
      </dgm:t>
    </dgm:pt>
    <dgm:pt modelId="{E6BED6A2-4E70-4A31-9131-E8D4E8E5468A}" type="sibTrans" cxnId="{A948324B-1D38-45CD-9A93-7CC2868CC126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C2BF1DC1-8BDD-4EEF-AE98-770AFFD8DA2E}">
      <dgm:prSet phldrT="[Text]" phldr="0"/>
      <dgm:spPr/>
      <dgm:t>
        <a:bodyPr/>
        <a:lstStyle/>
        <a:p>
          <a:r>
            <a:rPr lang="en-US" b="1" dirty="0">
              <a:solidFill>
                <a:srgbClr val="C00000"/>
              </a:solidFill>
            </a:rPr>
            <a:t>Local Chapter</a:t>
          </a:r>
        </a:p>
      </dgm:t>
    </dgm:pt>
    <dgm:pt modelId="{BF3AD43A-1072-44BF-A66F-952188C2616C}" type="parTrans" cxnId="{A671AF5A-86FC-41B1-B1F4-2C6AC8279A8A}">
      <dgm:prSet/>
      <dgm:spPr/>
      <dgm:t>
        <a:bodyPr/>
        <a:lstStyle/>
        <a:p>
          <a:endParaRPr lang="en-US"/>
        </a:p>
      </dgm:t>
    </dgm:pt>
    <dgm:pt modelId="{D7583053-0809-4154-BAEB-7D0C256A3852}" type="sibTrans" cxnId="{A671AF5A-86FC-41B1-B1F4-2C6AC8279A8A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85A50BDB-933D-487A-84FD-66537BBA2170}">
      <dgm:prSet phldrT="[Text]" phldr="0"/>
      <dgm:spPr/>
      <dgm:t>
        <a:bodyPr/>
        <a:lstStyle/>
        <a:p>
          <a:r>
            <a:rPr lang="en-US" b="1" dirty="0">
              <a:solidFill>
                <a:srgbClr val="C00000"/>
              </a:solidFill>
            </a:rPr>
            <a:t>PHCC Leaders </a:t>
          </a:r>
        </a:p>
      </dgm:t>
    </dgm:pt>
    <dgm:pt modelId="{C614BAE7-3854-46AA-BA4C-4BC1F23C1F7C}" type="parTrans" cxnId="{BF06448F-6904-44C8-B6D4-75FF66C41C2B}">
      <dgm:prSet/>
      <dgm:spPr/>
      <dgm:t>
        <a:bodyPr/>
        <a:lstStyle/>
        <a:p>
          <a:endParaRPr lang="en-US"/>
        </a:p>
      </dgm:t>
    </dgm:pt>
    <dgm:pt modelId="{F8CF556E-99A5-45E3-8862-24B81C5F87CC}" type="sibTrans" cxnId="{BF06448F-6904-44C8-B6D4-75FF66C41C2B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28A46724-EDB5-4E8A-AABD-A434CC24060A}">
      <dgm:prSet phldrT="[Text]" phldr="0"/>
      <dgm:spPr/>
      <dgm:t>
        <a:bodyPr/>
        <a:lstStyle/>
        <a:p>
          <a:r>
            <a:rPr lang="en-US" b="1" dirty="0">
              <a:solidFill>
                <a:srgbClr val="C00000"/>
              </a:solidFill>
            </a:rPr>
            <a:t>PHCC Member</a:t>
          </a:r>
        </a:p>
      </dgm:t>
    </dgm:pt>
    <dgm:pt modelId="{666550A0-3916-4E09-95B0-06498A832148}" type="parTrans" cxnId="{B6672CE6-289C-4184-86FA-F54F4C7A3CC0}">
      <dgm:prSet/>
      <dgm:spPr/>
      <dgm:t>
        <a:bodyPr/>
        <a:lstStyle/>
        <a:p>
          <a:endParaRPr lang="en-US"/>
        </a:p>
      </dgm:t>
    </dgm:pt>
    <dgm:pt modelId="{97603931-7212-49AA-AB27-99050209EA25}" type="sibTrans" cxnId="{B6672CE6-289C-4184-86FA-F54F4C7A3CC0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4088FF83-B5D3-4335-8267-BF9D22C47295}" type="pres">
      <dgm:prSet presAssocID="{88D616E8-1BCF-40F7-A247-1AC6FE9D29D4}" presName="cycle" presStyleCnt="0">
        <dgm:presLayoutVars>
          <dgm:dir/>
          <dgm:resizeHandles val="exact"/>
        </dgm:presLayoutVars>
      </dgm:prSet>
      <dgm:spPr/>
    </dgm:pt>
    <dgm:pt modelId="{1F0BB158-A667-45B2-A1F9-6D559EACB4D3}" type="pres">
      <dgm:prSet presAssocID="{CC38E880-8297-4F4C-A827-1740C9AC7613}" presName="dummy" presStyleCnt="0"/>
      <dgm:spPr/>
    </dgm:pt>
    <dgm:pt modelId="{C028E69A-D733-447C-BBA7-22CB71DFF571}" type="pres">
      <dgm:prSet presAssocID="{CC38E880-8297-4F4C-A827-1740C9AC7613}" presName="node" presStyleLbl="revTx" presStyleIdx="0" presStyleCnt="5">
        <dgm:presLayoutVars>
          <dgm:bulletEnabled val="1"/>
        </dgm:presLayoutVars>
      </dgm:prSet>
      <dgm:spPr/>
    </dgm:pt>
    <dgm:pt modelId="{05F2849B-B746-4639-A138-656CDC7D3AD2}" type="pres">
      <dgm:prSet presAssocID="{0F3259B3-44C2-42BF-BF25-2216C3A74E7B}" presName="sibTrans" presStyleLbl="node1" presStyleIdx="0" presStyleCnt="5"/>
      <dgm:spPr/>
    </dgm:pt>
    <dgm:pt modelId="{D2CC5C31-A5C2-4429-BD15-DDB81A7E7E16}" type="pres">
      <dgm:prSet presAssocID="{76858E15-EB87-44EA-BC5E-56B1CBCF80D7}" presName="dummy" presStyleCnt="0"/>
      <dgm:spPr/>
    </dgm:pt>
    <dgm:pt modelId="{E238CE39-C553-4BDA-977B-B66073406614}" type="pres">
      <dgm:prSet presAssocID="{76858E15-EB87-44EA-BC5E-56B1CBCF80D7}" presName="node" presStyleLbl="revTx" presStyleIdx="1" presStyleCnt="5">
        <dgm:presLayoutVars>
          <dgm:bulletEnabled val="1"/>
        </dgm:presLayoutVars>
      </dgm:prSet>
      <dgm:spPr/>
    </dgm:pt>
    <dgm:pt modelId="{71010BC7-E262-4CCC-855E-4827ABCDBA4D}" type="pres">
      <dgm:prSet presAssocID="{E6BED6A2-4E70-4A31-9131-E8D4E8E5468A}" presName="sibTrans" presStyleLbl="node1" presStyleIdx="1" presStyleCnt="5"/>
      <dgm:spPr/>
    </dgm:pt>
    <dgm:pt modelId="{598020A4-CB2C-4BCE-91FE-0BB3E84709A8}" type="pres">
      <dgm:prSet presAssocID="{C2BF1DC1-8BDD-4EEF-AE98-770AFFD8DA2E}" presName="dummy" presStyleCnt="0"/>
      <dgm:spPr/>
    </dgm:pt>
    <dgm:pt modelId="{62B99106-2C48-4D1D-8DFA-2592E4AA5A2C}" type="pres">
      <dgm:prSet presAssocID="{C2BF1DC1-8BDD-4EEF-AE98-770AFFD8DA2E}" presName="node" presStyleLbl="revTx" presStyleIdx="2" presStyleCnt="5">
        <dgm:presLayoutVars>
          <dgm:bulletEnabled val="1"/>
        </dgm:presLayoutVars>
      </dgm:prSet>
      <dgm:spPr/>
    </dgm:pt>
    <dgm:pt modelId="{E81A1B86-CEC7-4568-994F-02EC932F3B5E}" type="pres">
      <dgm:prSet presAssocID="{D7583053-0809-4154-BAEB-7D0C256A3852}" presName="sibTrans" presStyleLbl="node1" presStyleIdx="2" presStyleCnt="5"/>
      <dgm:spPr/>
    </dgm:pt>
    <dgm:pt modelId="{BB0E5EC4-C5D1-45A5-858F-8CC9EA941970}" type="pres">
      <dgm:prSet presAssocID="{85A50BDB-933D-487A-84FD-66537BBA2170}" presName="dummy" presStyleCnt="0"/>
      <dgm:spPr/>
    </dgm:pt>
    <dgm:pt modelId="{00ABFDA5-EF41-4C4C-AA2C-C028361F797D}" type="pres">
      <dgm:prSet presAssocID="{85A50BDB-933D-487A-84FD-66537BBA2170}" presName="node" presStyleLbl="revTx" presStyleIdx="3" presStyleCnt="5">
        <dgm:presLayoutVars>
          <dgm:bulletEnabled val="1"/>
        </dgm:presLayoutVars>
      </dgm:prSet>
      <dgm:spPr/>
    </dgm:pt>
    <dgm:pt modelId="{A0F7FDF9-E389-4CC4-87F4-CE25CB9ADCF0}" type="pres">
      <dgm:prSet presAssocID="{F8CF556E-99A5-45E3-8862-24B81C5F87CC}" presName="sibTrans" presStyleLbl="node1" presStyleIdx="3" presStyleCnt="5"/>
      <dgm:spPr/>
    </dgm:pt>
    <dgm:pt modelId="{23CEA707-BBD5-49FA-8C4F-5D8EB966FAEF}" type="pres">
      <dgm:prSet presAssocID="{28A46724-EDB5-4E8A-AABD-A434CC24060A}" presName="dummy" presStyleCnt="0"/>
      <dgm:spPr/>
    </dgm:pt>
    <dgm:pt modelId="{5351C13E-380F-4DAE-BF7B-124C2FA825FB}" type="pres">
      <dgm:prSet presAssocID="{28A46724-EDB5-4E8A-AABD-A434CC24060A}" presName="node" presStyleLbl="revTx" presStyleIdx="4" presStyleCnt="5">
        <dgm:presLayoutVars>
          <dgm:bulletEnabled val="1"/>
        </dgm:presLayoutVars>
      </dgm:prSet>
      <dgm:spPr/>
    </dgm:pt>
    <dgm:pt modelId="{954F1703-D6EB-4A98-A4BE-3DC805A70C77}" type="pres">
      <dgm:prSet presAssocID="{97603931-7212-49AA-AB27-99050209EA25}" presName="sibTrans" presStyleLbl="node1" presStyleIdx="4" presStyleCnt="5"/>
      <dgm:spPr/>
    </dgm:pt>
  </dgm:ptLst>
  <dgm:cxnLst>
    <dgm:cxn modelId="{835D090D-2AB0-4398-9956-7EE0FF733D21}" type="presOf" srcId="{97603931-7212-49AA-AB27-99050209EA25}" destId="{954F1703-D6EB-4A98-A4BE-3DC805A70C77}" srcOrd="0" destOrd="0" presId="urn:microsoft.com/office/officeart/2005/8/layout/cycle1"/>
    <dgm:cxn modelId="{3F745724-D7C4-4061-A0A7-C16184CD8FD9}" type="presOf" srcId="{D7583053-0809-4154-BAEB-7D0C256A3852}" destId="{E81A1B86-CEC7-4568-994F-02EC932F3B5E}" srcOrd="0" destOrd="0" presId="urn:microsoft.com/office/officeart/2005/8/layout/cycle1"/>
    <dgm:cxn modelId="{C03AEA38-6B7F-4264-BF31-CF605AD167ED}" type="presOf" srcId="{E6BED6A2-4E70-4A31-9131-E8D4E8E5468A}" destId="{71010BC7-E262-4CCC-855E-4827ABCDBA4D}" srcOrd="0" destOrd="0" presId="urn:microsoft.com/office/officeart/2005/8/layout/cycle1"/>
    <dgm:cxn modelId="{8FC69462-305F-4966-9CAE-3175D6D7064B}" type="presOf" srcId="{CC38E880-8297-4F4C-A827-1740C9AC7613}" destId="{C028E69A-D733-447C-BBA7-22CB71DFF571}" srcOrd="0" destOrd="0" presId="urn:microsoft.com/office/officeart/2005/8/layout/cycle1"/>
    <dgm:cxn modelId="{A948324B-1D38-45CD-9A93-7CC2868CC126}" srcId="{88D616E8-1BCF-40F7-A247-1AC6FE9D29D4}" destId="{76858E15-EB87-44EA-BC5E-56B1CBCF80D7}" srcOrd="1" destOrd="0" parTransId="{53A9676B-3B57-4EE3-B69B-C79041FEFC7B}" sibTransId="{E6BED6A2-4E70-4A31-9131-E8D4E8E5468A}"/>
    <dgm:cxn modelId="{39E7B754-3A05-4A7C-A65F-7A0585150F0F}" type="presOf" srcId="{0F3259B3-44C2-42BF-BF25-2216C3A74E7B}" destId="{05F2849B-B746-4639-A138-656CDC7D3AD2}" srcOrd="0" destOrd="0" presId="urn:microsoft.com/office/officeart/2005/8/layout/cycle1"/>
    <dgm:cxn modelId="{A671AF5A-86FC-41B1-B1F4-2C6AC8279A8A}" srcId="{88D616E8-1BCF-40F7-A247-1AC6FE9D29D4}" destId="{C2BF1DC1-8BDD-4EEF-AE98-770AFFD8DA2E}" srcOrd="2" destOrd="0" parTransId="{BF3AD43A-1072-44BF-A66F-952188C2616C}" sibTransId="{D7583053-0809-4154-BAEB-7D0C256A3852}"/>
    <dgm:cxn modelId="{F491BF85-2FAF-47A9-A620-10FA688CF3DC}" type="presOf" srcId="{28A46724-EDB5-4E8A-AABD-A434CC24060A}" destId="{5351C13E-380F-4DAE-BF7B-124C2FA825FB}" srcOrd="0" destOrd="0" presId="urn:microsoft.com/office/officeart/2005/8/layout/cycle1"/>
    <dgm:cxn modelId="{C98C4B86-E15B-44E5-8C95-69DE4BF37390}" type="presOf" srcId="{76858E15-EB87-44EA-BC5E-56B1CBCF80D7}" destId="{E238CE39-C553-4BDA-977B-B66073406614}" srcOrd="0" destOrd="0" presId="urn:microsoft.com/office/officeart/2005/8/layout/cycle1"/>
    <dgm:cxn modelId="{BF06448F-6904-44C8-B6D4-75FF66C41C2B}" srcId="{88D616E8-1BCF-40F7-A247-1AC6FE9D29D4}" destId="{85A50BDB-933D-487A-84FD-66537BBA2170}" srcOrd="3" destOrd="0" parTransId="{C614BAE7-3854-46AA-BA4C-4BC1F23C1F7C}" sibTransId="{F8CF556E-99A5-45E3-8862-24B81C5F87CC}"/>
    <dgm:cxn modelId="{744E80A9-7F9D-4BA1-AB71-23170474965E}" type="presOf" srcId="{85A50BDB-933D-487A-84FD-66537BBA2170}" destId="{00ABFDA5-EF41-4C4C-AA2C-C028361F797D}" srcOrd="0" destOrd="0" presId="urn:microsoft.com/office/officeart/2005/8/layout/cycle1"/>
    <dgm:cxn modelId="{A2BE97B9-F61B-4B85-9D82-FD59E6BC2C83}" type="presOf" srcId="{F8CF556E-99A5-45E3-8862-24B81C5F87CC}" destId="{A0F7FDF9-E389-4CC4-87F4-CE25CB9ADCF0}" srcOrd="0" destOrd="0" presId="urn:microsoft.com/office/officeart/2005/8/layout/cycle1"/>
    <dgm:cxn modelId="{D123C3BB-F276-4EDF-B759-08F2481AE16E}" srcId="{88D616E8-1BCF-40F7-A247-1AC6FE9D29D4}" destId="{CC38E880-8297-4F4C-A827-1740C9AC7613}" srcOrd="0" destOrd="0" parTransId="{680600AB-CC38-4175-94DE-811CA4D2D6B6}" sibTransId="{0F3259B3-44C2-42BF-BF25-2216C3A74E7B}"/>
    <dgm:cxn modelId="{2679C9DF-F1B1-4805-A61B-163F2D394E7E}" type="presOf" srcId="{88D616E8-1BCF-40F7-A247-1AC6FE9D29D4}" destId="{4088FF83-B5D3-4335-8267-BF9D22C47295}" srcOrd="0" destOrd="0" presId="urn:microsoft.com/office/officeart/2005/8/layout/cycle1"/>
    <dgm:cxn modelId="{B6672CE6-289C-4184-86FA-F54F4C7A3CC0}" srcId="{88D616E8-1BCF-40F7-A247-1AC6FE9D29D4}" destId="{28A46724-EDB5-4E8A-AABD-A434CC24060A}" srcOrd="4" destOrd="0" parTransId="{666550A0-3916-4E09-95B0-06498A832148}" sibTransId="{97603931-7212-49AA-AB27-99050209EA25}"/>
    <dgm:cxn modelId="{0C3ED1FF-0AC7-4A63-A8A8-A7E58ECFD2A4}" type="presOf" srcId="{C2BF1DC1-8BDD-4EEF-AE98-770AFFD8DA2E}" destId="{62B99106-2C48-4D1D-8DFA-2592E4AA5A2C}" srcOrd="0" destOrd="0" presId="urn:microsoft.com/office/officeart/2005/8/layout/cycle1"/>
    <dgm:cxn modelId="{C393CD35-37D4-4707-A802-33FF2F8D9354}" type="presParOf" srcId="{4088FF83-B5D3-4335-8267-BF9D22C47295}" destId="{1F0BB158-A667-45B2-A1F9-6D559EACB4D3}" srcOrd="0" destOrd="0" presId="urn:microsoft.com/office/officeart/2005/8/layout/cycle1"/>
    <dgm:cxn modelId="{34653009-A48F-4853-AE0C-9CEC2AEA2BE3}" type="presParOf" srcId="{4088FF83-B5D3-4335-8267-BF9D22C47295}" destId="{C028E69A-D733-447C-BBA7-22CB71DFF571}" srcOrd="1" destOrd="0" presId="urn:microsoft.com/office/officeart/2005/8/layout/cycle1"/>
    <dgm:cxn modelId="{063B289D-A42B-43E5-9004-D5D990B10BE3}" type="presParOf" srcId="{4088FF83-B5D3-4335-8267-BF9D22C47295}" destId="{05F2849B-B746-4639-A138-656CDC7D3AD2}" srcOrd="2" destOrd="0" presId="urn:microsoft.com/office/officeart/2005/8/layout/cycle1"/>
    <dgm:cxn modelId="{B5BBBE37-DB23-4B98-9066-6B6AE0D49C76}" type="presParOf" srcId="{4088FF83-B5D3-4335-8267-BF9D22C47295}" destId="{D2CC5C31-A5C2-4429-BD15-DDB81A7E7E16}" srcOrd="3" destOrd="0" presId="urn:microsoft.com/office/officeart/2005/8/layout/cycle1"/>
    <dgm:cxn modelId="{0CED8B20-D291-41FB-85FF-45585183B075}" type="presParOf" srcId="{4088FF83-B5D3-4335-8267-BF9D22C47295}" destId="{E238CE39-C553-4BDA-977B-B66073406614}" srcOrd="4" destOrd="0" presId="urn:microsoft.com/office/officeart/2005/8/layout/cycle1"/>
    <dgm:cxn modelId="{9C5D9BCB-46A8-4D67-B9BA-564BE930E5C7}" type="presParOf" srcId="{4088FF83-B5D3-4335-8267-BF9D22C47295}" destId="{71010BC7-E262-4CCC-855E-4827ABCDBA4D}" srcOrd="5" destOrd="0" presId="urn:microsoft.com/office/officeart/2005/8/layout/cycle1"/>
    <dgm:cxn modelId="{A76328DC-8E45-4F78-AF2C-0E25D789B133}" type="presParOf" srcId="{4088FF83-B5D3-4335-8267-BF9D22C47295}" destId="{598020A4-CB2C-4BCE-91FE-0BB3E84709A8}" srcOrd="6" destOrd="0" presId="urn:microsoft.com/office/officeart/2005/8/layout/cycle1"/>
    <dgm:cxn modelId="{E2B78958-1D26-4697-8158-BA2CBBD46754}" type="presParOf" srcId="{4088FF83-B5D3-4335-8267-BF9D22C47295}" destId="{62B99106-2C48-4D1D-8DFA-2592E4AA5A2C}" srcOrd="7" destOrd="0" presId="urn:microsoft.com/office/officeart/2005/8/layout/cycle1"/>
    <dgm:cxn modelId="{57EF2971-8B6C-4FA1-BA38-99DF50833DE3}" type="presParOf" srcId="{4088FF83-B5D3-4335-8267-BF9D22C47295}" destId="{E81A1B86-CEC7-4568-994F-02EC932F3B5E}" srcOrd="8" destOrd="0" presId="urn:microsoft.com/office/officeart/2005/8/layout/cycle1"/>
    <dgm:cxn modelId="{A5CC6F6A-9CCE-41DB-B3FE-51FE27118201}" type="presParOf" srcId="{4088FF83-B5D3-4335-8267-BF9D22C47295}" destId="{BB0E5EC4-C5D1-45A5-858F-8CC9EA941970}" srcOrd="9" destOrd="0" presId="urn:microsoft.com/office/officeart/2005/8/layout/cycle1"/>
    <dgm:cxn modelId="{A0B332D7-A612-4D01-A387-65520BEFD5C6}" type="presParOf" srcId="{4088FF83-B5D3-4335-8267-BF9D22C47295}" destId="{00ABFDA5-EF41-4C4C-AA2C-C028361F797D}" srcOrd="10" destOrd="0" presId="urn:microsoft.com/office/officeart/2005/8/layout/cycle1"/>
    <dgm:cxn modelId="{AB020A9D-F59F-4D8E-B740-BB094287342E}" type="presParOf" srcId="{4088FF83-B5D3-4335-8267-BF9D22C47295}" destId="{A0F7FDF9-E389-4CC4-87F4-CE25CB9ADCF0}" srcOrd="11" destOrd="0" presId="urn:microsoft.com/office/officeart/2005/8/layout/cycle1"/>
    <dgm:cxn modelId="{052CE505-DD5E-4D5D-B076-A7D7236D2C19}" type="presParOf" srcId="{4088FF83-B5D3-4335-8267-BF9D22C47295}" destId="{23CEA707-BBD5-49FA-8C4F-5D8EB966FAEF}" srcOrd="12" destOrd="0" presId="urn:microsoft.com/office/officeart/2005/8/layout/cycle1"/>
    <dgm:cxn modelId="{94189F75-F98A-482F-965E-1008375EF20E}" type="presParOf" srcId="{4088FF83-B5D3-4335-8267-BF9D22C47295}" destId="{5351C13E-380F-4DAE-BF7B-124C2FA825FB}" srcOrd="13" destOrd="0" presId="urn:microsoft.com/office/officeart/2005/8/layout/cycle1"/>
    <dgm:cxn modelId="{ED7A1F41-E494-4A2C-9FEF-B6F76FC91DC7}" type="presParOf" srcId="{4088FF83-B5D3-4335-8267-BF9D22C47295}" destId="{954F1703-D6EB-4A98-A4BE-3DC805A70C7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8E69A-D733-447C-BBA7-22CB71DFF571}">
      <dsp:nvSpPr>
        <dsp:cNvPr id="0" name=""/>
        <dsp:cNvSpPr/>
      </dsp:nvSpPr>
      <dsp:spPr>
        <a:xfrm>
          <a:off x="4650258" y="33995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rgbClr val="C00000"/>
              </a:solidFill>
            </a:rPr>
            <a:t>PHCC National</a:t>
          </a:r>
        </a:p>
      </dsp:txBody>
      <dsp:txXfrm>
        <a:off x="4650258" y="33995"/>
        <a:ext cx="1119113" cy="1119113"/>
      </dsp:txXfrm>
    </dsp:sp>
    <dsp:sp modelId="{05F2849B-B746-4639-A138-656CDC7D3AD2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21294043"/>
            <a:gd name="adj4" fmla="val 19765537"/>
            <a:gd name="adj5" fmla="val 6064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38CE39-C553-4BDA-977B-B66073406614}">
      <dsp:nvSpPr>
        <dsp:cNvPr id="0" name=""/>
        <dsp:cNvSpPr/>
      </dsp:nvSpPr>
      <dsp:spPr>
        <a:xfrm>
          <a:off x="5327014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rgbClr val="C00000"/>
              </a:solidFill>
            </a:rPr>
            <a:t>State Chapter</a:t>
          </a:r>
        </a:p>
      </dsp:txBody>
      <dsp:txXfrm>
        <a:off x="5327014" y="2116836"/>
        <a:ext cx="1119113" cy="1119113"/>
      </dsp:txXfrm>
    </dsp:sp>
    <dsp:sp modelId="{71010BC7-E262-4CCC-855E-4827ABCDBA4D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4015529"/>
            <a:gd name="adj4" fmla="val 2252670"/>
            <a:gd name="adj5" fmla="val 6064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99106-2C48-4D1D-8DFA-2592E4AA5A2C}">
      <dsp:nvSpPr>
        <dsp:cNvPr id="0" name=""/>
        <dsp:cNvSpPr/>
      </dsp:nvSpPr>
      <dsp:spPr>
        <a:xfrm>
          <a:off x="3555243" y="3404103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rgbClr val="C00000"/>
              </a:solidFill>
            </a:rPr>
            <a:t>Local Chapter</a:t>
          </a:r>
        </a:p>
      </dsp:txBody>
      <dsp:txXfrm>
        <a:off x="3555243" y="3404103"/>
        <a:ext cx="1119113" cy="1119113"/>
      </dsp:txXfrm>
    </dsp:sp>
    <dsp:sp modelId="{E81A1B86-CEC7-4568-994F-02EC932F3B5E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8211614"/>
            <a:gd name="adj4" fmla="val 6448755"/>
            <a:gd name="adj5" fmla="val 6064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ABFDA5-EF41-4C4C-AA2C-C028361F797D}">
      <dsp:nvSpPr>
        <dsp:cNvPr id="0" name=""/>
        <dsp:cNvSpPr/>
      </dsp:nvSpPr>
      <dsp:spPr>
        <a:xfrm>
          <a:off x="1783472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rgbClr val="C00000"/>
              </a:solidFill>
            </a:rPr>
            <a:t>PHCC Leaders </a:t>
          </a:r>
        </a:p>
      </dsp:txBody>
      <dsp:txXfrm>
        <a:off x="1783472" y="2116836"/>
        <a:ext cx="1119113" cy="1119113"/>
      </dsp:txXfrm>
    </dsp:sp>
    <dsp:sp modelId="{A0F7FDF9-E389-4CC4-87F4-CE25CB9ADCF0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12298747"/>
            <a:gd name="adj4" fmla="val 10770240"/>
            <a:gd name="adj5" fmla="val 6064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1C13E-380F-4DAE-BF7B-124C2FA825FB}">
      <dsp:nvSpPr>
        <dsp:cNvPr id="0" name=""/>
        <dsp:cNvSpPr/>
      </dsp:nvSpPr>
      <dsp:spPr>
        <a:xfrm>
          <a:off x="2460228" y="33995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rgbClr val="C00000"/>
              </a:solidFill>
            </a:rPr>
            <a:t>PHCC Member</a:t>
          </a:r>
        </a:p>
      </dsp:txBody>
      <dsp:txXfrm>
        <a:off x="2460228" y="33995"/>
        <a:ext cx="1119113" cy="1119113"/>
      </dsp:txXfrm>
    </dsp:sp>
    <dsp:sp modelId="{954F1703-D6EB-4A98-A4BE-3DC805A70C77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16866515"/>
            <a:gd name="adj4" fmla="val 15197769"/>
            <a:gd name="adj5" fmla="val 6064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D1440-BE97-445B-AFE3-92735BABC445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4CB02-F679-4E37-80FB-EA737A2E8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64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8/10/relationships/comments" Target="../comments/modernComment_108_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ccweb.org/crc/" TargetMode="External"/><Relationship Id="rId2" Type="http://schemas.openxmlformats.org/officeDocument/2006/relationships/hyperlink" Target="https://www.phccweb.org/wp-content/uploads/2025/02/ChapterExec-Member-Roster-Online-Acces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4520" y="2606040"/>
            <a:ext cx="6583680" cy="994410"/>
          </a:xfrm>
        </p:spPr>
        <p:txBody>
          <a:bodyPr>
            <a:normAutofit fontScale="90000"/>
          </a:bodyPr>
          <a:lstStyle/>
          <a:p>
            <a:pPr>
              <a:defRPr sz="4400" b="1">
                <a:solidFill>
                  <a:srgbClr val="00467F"/>
                </a:solidFill>
              </a:defRPr>
            </a:pPr>
            <a:r>
              <a:rPr dirty="0"/>
              <a:t>2026 PHCC Member</a:t>
            </a:r>
            <a:r>
              <a:rPr lang="en-US" dirty="0"/>
              <a:t>ship</a:t>
            </a:r>
            <a:r>
              <a:rPr dirty="0"/>
              <a:t> Renewal</a:t>
            </a:r>
            <a:r>
              <a:rPr lang="en-US" dirty="0"/>
              <a:t> – Kick Off Webinar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 sz="2800">
                <a:solidFill>
                  <a:srgbClr val="646464"/>
                </a:solidFill>
              </a:defRPr>
            </a:pPr>
            <a:r>
              <a:rPr dirty="0"/>
              <a:t>September 10 | 2:00pm EST</a:t>
            </a:r>
          </a:p>
        </p:txBody>
      </p:sp>
      <p:pic>
        <p:nvPicPr>
          <p:cNvPr id="5" name="Picture 4" descr="A red and white logo&#10;&#10;AI-generated content may be incorrect.">
            <a:extLst>
              <a:ext uri="{FF2B5EF4-FFF2-40B4-BE49-F238E27FC236}">
                <a16:creationId xmlns:a16="http://schemas.microsoft.com/office/drawing/2014/main" id="{873CC3A6-4636-2D93-088A-3D770FFE5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388" y="2606040"/>
            <a:ext cx="1238423" cy="11431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solidFill>
                  <a:srgbClr val="00467F"/>
                </a:solidFill>
              </a:defRPr>
            </a:pPr>
            <a:r>
              <a:t>Key Deadlines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200">
                <a:solidFill>
                  <a:srgbClr val="646464"/>
                </a:solidFill>
              </a:defRPr>
            </a:pPr>
            <a:r>
              <a:rPr dirty="0"/>
              <a:t>Sept 30 → Roster edits due</a:t>
            </a:r>
          </a:p>
          <a:p>
            <a:pPr>
              <a:defRPr sz="2200">
                <a:solidFill>
                  <a:srgbClr val="646464"/>
                </a:solidFill>
              </a:defRPr>
            </a:pPr>
            <a:r>
              <a:rPr lang="en-US" dirty="0"/>
              <a:t>Late Sept → Versapay and roster pull refresher session</a:t>
            </a:r>
          </a:p>
          <a:p>
            <a:pPr>
              <a:defRPr sz="2200">
                <a:solidFill>
                  <a:srgbClr val="646464"/>
                </a:solidFill>
              </a:defRPr>
            </a:pPr>
            <a:r>
              <a:rPr dirty="0"/>
              <a:t> Oct 15 → Invoices live in Versapay</a:t>
            </a:r>
            <a:endParaRPr lang="en-US" dirty="0"/>
          </a:p>
          <a:p>
            <a:pPr>
              <a:defRPr sz="2200">
                <a:solidFill>
                  <a:srgbClr val="646464"/>
                </a:solidFill>
              </a:defRPr>
            </a:pPr>
            <a:r>
              <a:rPr lang="en-US" dirty="0"/>
              <a:t>Oct – Jan → Renewal outreach</a:t>
            </a:r>
          </a:p>
          <a:p>
            <a:pPr>
              <a:defRPr sz="2200">
                <a:solidFill>
                  <a:srgbClr val="646464"/>
                </a:solidFill>
              </a:defRPr>
            </a:pPr>
            <a:r>
              <a:rPr lang="en-US" dirty="0"/>
              <a:t>Feb-Apr → Grace period</a:t>
            </a:r>
          </a:p>
          <a:p>
            <a:pPr>
              <a:defRPr sz="2200">
                <a:solidFill>
                  <a:srgbClr val="646464"/>
                </a:solidFill>
              </a:defRPr>
            </a:pPr>
            <a:r>
              <a:rPr lang="en-US" dirty="0"/>
              <a:t>Apr 15 → Drop date</a:t>
            </a:r>
            <a:endParaRPr dirty="0"/>
          </a:p>
          <a:p>
            <a:pPr>
              <a:defRPr sz="2200">
                <a:solidFill>
                  <a:srgbClr val="646464"/>
                </a:solidFill>
              </a:defRPr>
            </a:pPr>
            <a:endParaRPr dirty="0"/>
          </a:p>
        </p:txBody>
      </p:sp>
      <p:pic>
        <p:nvPicPr>
          <p:cNvPr id="5" name="Picture 4" descr="A logo for a plumbing company&#10;&#10;AI-generated content may be incorrect.">
            <a:extLst>
              <a:ext uri="{FF2B5EF4-FFF2-40B4-BE49-F238E27FC236}">
                <a16:creationId xmlns:a16="http://schemas.microsoft.com/office/drawing/2014/main" id="{25AECC48-5080-DBA6-C5C8-D78FBE9D4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9712" y="5883671"/>
            <a:ext cx="2034751" cy="850108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solidFill>
                  <a:srgbClr val="00467F"/>
                </a:solidFill>
              </a:defRPr>
            </a:pPr>
            <a:r>
              <a:t>Support &amp; Next Steps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E796F75-3C45-09DB-0E78-E8E6C0EE72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1476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logo for a plumbing company&#10;&#10;AI-generated content may be incorrect.">
            <a:extLst>
              <a:ext uri="{FF2B5EF4-FFF2-40B4-BE49-F238E27FC236}">
                <a16:creationId xmlns:a16="http://schemas.microsoft.com/office/drawing/2014/main" id="{38C468F9-D643-F5BB-3C9D-6F2AEB080B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39712" y="5883671"/>
            <a:ext cx="2034751" cy="850108"/>
          </a:xfrm>
          <a:prstGeom prst="rect">
            <a:avLst/>
          </a:prstGeom>
          <a:ln>
            <a:noFill/>
          </a:ln>
        </p:spPr>
      </p:pic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200D87FD-8BC1-6331-61A4-A87D60821D61}"/>
              </a:ext>
            </a:extLst>
          </p:cNvPr>
          <p:cNvSpPr/>
          <p:nvPr/>
        </p:nvSpPr>
        <p:spPr>
          <a:xfrm>
            <a:off x="3598164" y="2724912"/>
            <a:ext cx="1947672" cy="1947672"/>
          </a:xfrm>
          <a:prstGeom prst="flowChartConnector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77262C-1379-E6D6-50DA-A044ACFA2C4A}"/>
              </a:ext>
            </a:extLst>
          </p:cNvPr>
          <p:cNvSpPr txBox="1"/>
          <p:nvPr/>
        </p:nvSpPr>
        <p:spPr>
          <a:xfrm>
            <a:off x="3986784" y="3069918"/>
            <a:ext cx="1170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WE ARE PHCC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79250-3548-7469-EB1A-CF3FD780C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4BAAE-E2A5-D9EB-2D75-F6176B044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solidFill>
                  <a:srgbClr val="00467F"/>
                </a:solidFill>
              </a:defRPr>
            </a:pPr>
            <a:r>
              <a:rPr lang="en-US" dirty="0"/>
              <a:t>Welcome &amp;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9EDC5-2680-6F15-10E9-E64ADFE6D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834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lang="en-US" sz="2400" dirty="0"/>
              <a:t>• Today’s Objectives:</a:t>
            </a:r>
          </a:p>
          <a:p>
            <a:pPr lvl="1">
              <a:buFont typeface="Wingdings" panose="05000000000000000000" pitchFamily="2" charset="2"/>
              <a:buChar char="§"/>
              <a:defRPr sz="2200">
                <a:solidFill>
                  <a:srgbClr val="646464"/>
                </a:solidFill>
              </a:defRPr>
            </a:pPr>
            <a:r>
              <a:rPr lang="en-US" sz="2000" dirty="0"/>
              <a:t>Discuss overall member renewal behaviors and PHCC renewal data</a:t>
            </a:r>
          </a:p>
          <a:p>
            <a:pPr lvl="1">
              <a:buFont typeface="Wingdings" panose="05000000000000000000" pitchFamily="2" charset="2"/>
              <a:buChar char="§"/>
              <a:defRPr sz="2200">
                <a:solidFill>
                  <a:srgbClr val="646464"/>
                </a:solidFill>
              </a:defRPr>
            </a:pPr>
            <a:r>
              <a:rPr lang="en-US" sz="2000" dirty="0"/>
              <a:t>Review dues renewal process, deadlines, tools, and resources</a:t>
            </a:r>
          </a:p>
          <a:p>
            <a:pPr lvl="1">
              <a:buFont typeface="Wingdings" panose="05000000000000000000" pitchFamily="2" charset="2"/>
              <a:buChar char="§"/>
              <a:defRPr sz="2200">
                <a:solidFill>
                  <a:srgbClr val="646464"/>
                </a:solidFill>
              </a:defRPr>
            </a:pPr>
            <a:r>
              <a:rPr lang="en-US" sz="2000" dirty="0"/>
              <a:t>Roundtable Q&amp;A</a:t>
            </a:r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endParaRPr lang="en-US" dirty="0"/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endParaRPr lang="en-US" dirty="0"/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endParaRPr lang="en-US" dirty="0"/>
          </a:p>
        </p:txBody>
      </p:sp>
      <p:pic>
        <p:nvPicPr>
          <p:cNvPr id="8" name="Picture 7" descr="A logo for a plumbing company&#10;&#10;AI-generated content may be incorrect.">
            <a:extLst>
              <a:ext uri="{FF2B5EF4-FFF2-40B4-BE49-F238E27FC236}">
                <a16:creationId xmlns:a16="http://schemas.microsoft.com/office/drawing/2014/main" id="{77C98B4F-2039-351B-8BB4-D0665A9A0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712" y="5883671"/>
            <a:ext cx="2034751" cy="85010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632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D2C510-CED0-58E2-7336-68599225EA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B604B7E4-C246-2909-B698-58B3FE2BDC24}"/>
              </a:ext>
            </a:extLst>
          </p:cNvPr>
          <p:cNvSpPr txBox="1">
            <a:spLocks/>
          </p:cNvSpPr>
          <p:nvPr/>
        </p:nvSpPr>
        <p:spPr>
          <a:xfrm>
            <a:off x="4736397" y="1385275"/>
            <a:ext cx="3337025" cy="1629218"/>
          </a:xfrm>
          <a:prstGeom prst="rect">
            <a:avLst/>
          </a:prstGeom>
          <a:solidFill>
            <a:srgbClr val="FFFFFF"/>
          </a:solidFill>
        </p:spPr>
        <p:txBody>
          <a:bodyPr vert="horz" lIns="68580" tIns="34290" rIns="68580" bIns="3429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US" sz="1400" b="1" dirty="0">
                <a:solidFill>
                  <a:srgbClr val="C21429"/>
                </a:solidFill>
              </a:rPr>
              <a:t>Number of Reminder Touchpoints</a:t>
            </a:r>
            <a:endParaRPr lang="en-US" sz="1400" b="1" dirty="0">
              <a:solidFill>
                <a:srgbClr val="C21429"/>
              </a:solidFill>
              <a:ea typeface="Calibri"/>
              <a:cs typeface="Calibri"/>
            </a:endParaRPr>
          </a:p>
          <a:p>
            <a:pPr fontAlgn="base"/>
            <a:r>
              <a:rPr lang="en-US" sz="1400" dirty="0"/>
              <a:t>Typical: 4 renewal emails per cycle</a:t>
            </a:r>
            <a:endParaRPr lang="en-US" sz="1400" dirty="0">
              <a:ea typeface="Calibri"/>
              <a:cs typeface="Calibri"/>
            </a:endParaRPr>
          </a:p>
          <a:p>
            <a:pPr fontAlgn="base">
              <a:spcBef>
                <a:spcPts val="450"/>
              </a:spcBef>
            </a:pPr>
            <a:r>
              <a:rPr lang="en-US" sz="1400" dirty="0"/>
              <a:t>Small association: 2-3 notices</a:t>
            </a:r>
            <a:endParaRPr lang="en-US" sz="1400" dirty="0">
              <a:ea typeface="Calibri"/>
              <a:cs typeface="Calibri"/>
            </a:endParaRPr>
          </a:p>
          <a:p>
            <a:pPr fontAlgn="base">
              <a:spcBef>
                <a:spcPts val="450"/>
              </a:spcBef>
            </a:pPr>
            <a:r>
              <a:rPr lang="en-US" sz="1400" dirty="0"/>
              <a:t>Best outcomes: 7-15 contact (email, mail, phone)</a:t>
            </a:r>
          </a:p>
          <a:p>
            <a:pPr fontAlgn="base">
              <a:spcBef>
                <a:spcPts val="450"/>
              </a:spcBef>
            </a:pPr>
            <a:r>
              <a:rPr lang="en-US" sz="1400" b="1" dirty="0">
                <a:ea typeface="Calibri"/>
                <a:cs typeface="Calibri"/>
              </a:rPr>
              <a:t>PHCC Touchpoints: 4-6 emails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D2D263C7-53F4-5C26-719C-E580CE0EC951}"/>
              </a:ext>
            </a:extLst>
          </p:cNvPr>
          <p:cNvSpPr txBox="1">
            <a:spLocks/>
          </p:cNvSpPr>
          <p:nvPr/>
        </p:nvSpPr>
        <p:spPr>
          <a:xfrm>
            <a:off x="877897" y="3372255"/>
            <a:ext cx="3446753" cy="1720953"/>
          </a:xfrm>
          <a:prstGeom prst="rect">
            <a:avLst/>
          </a:prstGeom>
          <a:solidFill>
            <a:srgbClr val="FFFFFF"/>
          </a:solidFill>
        </p:spPr>
        <p:txBody>
          <a:bodyPr vert="horz" lIns="68580" tIns="34290" rIns="68580" bIns="3429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US" sz="1400" b="1" dirty="0">
                <a:solidFill>
                  <a:srgbClr val="C21429"/>
                </a:solidFill>
              </a:rPr>
              <a:t>Renewals by Membership Year</a:t>
            </a:r>
            <a:endParaRPr lang="en-US" sz="1400" b="1" dirty="0">
              <a:solidFill>
                <a:srgbClr val="C21429"/>
              </a:solidFill>
              <a:ea typeface="Calibri"/>
              <a:cs typeface="Calibri"/>
            </a:endParaRPr>
          </a:p>
          <a:p>
            <a:pPr fontAlgn="base"/>
            <a:r>
              <a:rPr lang="en-US" sz="1400" dirty="0"/>
              <a:t>First-year: 65-75%</a:t>
            </a:r>
            <a:endParaRPr lang="en-US" sz="1400" dirty="0">
              <a:ea typeface="Calibri"/>
              <a:cs typeface="Calibri"/>
            </a:endParaRPr>
          </a:p>
          <a:p>
            <a:pPr fontAlgn="base">
              <a:spcBef>
                <a:spcPts val="450"/>
              </a:spcBef>
            </a:pPr>
            <a:r>
              <a:rPr lang="en-US" sz="1400" dirty="0"/>
              <a:t>After first renewal: Likelihood jumps from 50 – 80%</a:t>
            </a:r>
          </a:p>
          <a:p>
            <a:pPr>
              <a:spcBef>
                <a:spcPts val="450"/>
              </a:spcBef>
            </a:pPr>
            <a:r>
              <a:rPr lang="en-US" sz="1400" b="1" dirty="0"/>
              <a:t>PHCC First Year renewals: 73%</a:t>
            </a:r>
            <a:endParaRPr lang="en-US" b="1" dirty="0"/>
          </a:p>
          <a:p>
            <a:pPr marL="0" indent="0" fontAlgn="base">
              <a:spcBef>
                <a:spcPts val="450"/>
              </a:spcBef>
              <a:buNone/>
            </a:pPr>
            <a:endParaRPr lang="en-US" sz="1200" dirty="0">
              <a:ea typeface="Calibri"/>
              <a:cs typeface="Calibri"/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2D36003D-7633-7C4D-0D20-05EF32257D98}"/>
              </a:ext>
            </a:extLst>
          </p:cNvPr>
          <p:cNvSpPr txBox="1">
            <a:spLocks/>
          </p:cNvSpPr>
          <p:nvPr/>
        </p:nvSpPr>
        <p:spPr>
          <a:xfrm>
            <a:off x="4820570" y="3317390"/>
            <a:ext cx="3475416" cy="1629218"/>
          </a:xfrm>
          <a:prstGeom prst="rect">
            <a:avLst/>
          </a:prstGeom>
          <a:solidFill>
            <a:srgbClr val="FFFFFF"/>
          </a:solidFill>
        </p:spPr>
        <p:txBody>
          <a:bodyPr vert="horz" lIns="68580" tIns="34290" rIns="68580" bIns="3429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US" sz="1400" b="1" dirty="0">
                <a:solidFill>
                  <a:srgbClr val="C21429"/>
                </a:solidFill>
              </a:rPr>
              <a:t>Timing is Key</a:t>
            </a:r>
            <a:endParaRPr lang="en-US" sz="1400" b="1" dirty="0">
              <a:solidFill>
                <a:srgbClr val="C21429"/>
              </a:solidFill>
              <a:ea typeface="Calibri"/>
              <a:cs typeface="Calibri"/>
            </a:endParaRPr>
          </a:p>
          <a:p>
            <a:pPr fontAlgn="base"/>
            <a:r>
              <a:rPr lang="en-US" sz="1400" dirty="0"/>
              <a:t>Renewal outreach begins 3 months prior to expiration</a:t>
            </a:r>
            <a:endParaRPr lang="en-US" sz="1400" dirty="0">
              <a:ea typeface="Calibri"/>
              <a:cs typeface="Calibri"/>
            </a:endParaRPr>
          </a:p>
          <a:p>
            <a:pPr fontAlgn="base">
              <a:spcBef>
                <a:spcPts val="450"/>
              </a:spcBef>
            </a:pPr>
            <a:r>
              <a:rPr lang="en-US" sz="1400" dirty="0"/>
              <a:t>Continues 2-3 months post expiration (grace period)</a:t>
            </a:r>
            <a:endParaRPr lang="en-US" sz="1400" dirty="0">
              <a:ea typeface="Calibri"/>
              <a:cs typeface="Calibri"/>
            </a:endParaRP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DDCF1885-A10E-AB20-7F51-13A631F65807}"/>
              </a:ext>
            </a:extLst>
          </p:cNvPr>
          <p:cNvSpPr txBox="1">
            <a:spLocks/>
          </p:cNvSpPr>
          <p:nvPr/>
        </p:nvSpPr>
        <p:spPr>
          <a:xfrm>
            <a:off x="928286" y="1385275"/>
            <a:ext cx="3337025" cy="1629218"/>
          </a:xfrm>
          <a:prstGeom prst="rect">
            <a:avLst/>
          </a:prstGeom>
          <a:solidFill>
            <a:srgbClr val="FFFFFF"/>
          </a:solidFill>
        </p:spPr>
        <p:txBody>
          <a:bodyPr vert="horz" lIns="68580" tIns="34290" rIns="68580" bIns="3429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US" sz="1400" b="1" dirty="0">
                <a:solidFill>
                  <a:srgbClr val="C21429"/>
                </a:solidFill>
              </a:rPr>
              <a:t>Overall Renewal Rates</a:t>
            </a:r>
            <a:endParaRPr lang="en-US" sz="1400" b="1" dirty="0">
              <a:solidFill>
                <a:srgbClr val="C21429"/>
              </a:solidFill>
              <a:ea typeface="Calibri"/>
              <a:cs typeface="Calibri"/>
            </a:endParaRPr>
          </a:p>
          <a:p>
            <a:pPr fontAlgn="base"/>
            <a:r>
              <a:rPr lang="en-US" sz="1400" dirty="0"/>
              <a:t>Median renewal rate: 85% </a:t>
            </a:r>
          </a:p>
          <a:p>
            <a:pPr fontAlgn="base">
              <a:spcBef>
                <a:spcPts val="450"/>
              </a:spcBef>
            </a:pPr>
            <a:r>
              <a:rPr lang="en-US" sz="1400" dirty="0"/>
              <a:t>New member renewal: 75%</a:t>
            </a:r>
            <a:endParaRPr lang="en-US" sz="1400" dirty="0">
              <a:ea typeface="Calibri"/>
              <a:cs typeface="Calibri"/>
            </a:endParaRPr>
          </a:p>
          <a:p>
            <a:pPr fontAlgn="base">
              <a:spcBef>
                <a:spcPts val="450"/>
              </a:spcBef>
            </a:pPr>
            <a:r>
              <a:rPr lang="en-US" sz="1400" dirty="0"/>
              <a:t>Trade associations: 90%</a:t>
            </a:r>
          </a:p>
          <a:p>
            <a:pPr fontAlgn="base">
              <a:spcBef>
                <a:spcPts val="450"/>
              </a:spcBef>
            </a:pPr>
            <a:r>
              <a:rPr lang="en-US" sz="1400" b="1" dirty="0">
                <a:ea typeface="Calibri"/>
                <a:cs typeface="Calibri"/>
              </a:rPr>
              <a:t>PHCC Renewal Rate Avg: 85%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CF538E-96AB-DCC3-087C-F93B44676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600" b="1">
                <a:solidFill>
                  <a:srgbClr val="00467F"/>
                </a:solidFill>
                <a:ea typeface="Calibri"/>
                <a:cs typeface="Calibri"/>
              </a:rPr>
              <a:t>Insights &amp; Benchmarks for Associations 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718A4D6B-CD49-604E-86AB-0A16B78B5B8B}"/>
              </a:ext>
            </a:extLst>
          </p:cNvPr>
          <p:cNvSpPr txBox="1">
            <a:spLocks/>
          </p:cNvSpPr>
          <p:nvPr/>
        </p:nvSpPr>
        <p:spPr>
          <a:xfrm>
            <a:off x="877897" y="4969110"/>
            <a:ext cx="7717001" cy="1143000"/>
          </a:xfrm>
          <a:prstGeom prst="rect">
            <a:avLst/>
          </a:prstGeom>
          <a:solidFill>
            <a:srgbClr val="FFFFFF"/>
          </a:solidFill>
        </p:spPr>
        <p:txBody>
          <a:bodyPr vert="horz" lIns="68580" tIns="34290" rIns="68580" bIns="3429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50000"/>
              </a:lnSpc>
              <a:buNone/>
            </a:pPr>
            <a:r>
              <a:rPr lang="en-US" sz="1200" b="1" dirty="0">
                <a:solidFill>
                  <a:srgbClr val="C21429"/>
                </a:solidFill>
              </a:rPr>
              <a:t>Exact 'per email' stats are rare because most associations track aggregate success not individual touchpoints. </a:t>
            </a:r>
            <a:br>
              <a:rPr lang="en-US" sz="1200" b="1" dirty="0">
                <a:solidFill>
                  <a:srgbClr val="C21429"/>
                </a:solidFill>
              </a:rPr>
            </a:br>
            <a:r>
              <a:rPr lang="en-US" sz="1200" dirty="0"/>
              <a:t>Pattern: First email = most renewals, middle = steady gains, final = small but important</a:t>
            </a:r>
            <a:br>
              <a:rPr lang="en-US" sz="1200" dirty="0"/>
            </a:br>
            <a:r>
              <a:rPr lang="en-US" sz="1200" b="1" dirty="0"/>
              <a:t>72% of PHCC members renewed between Oct-Jan for 2025 renewal cycle </a:t>
            </a:r>
            <a:br>
              <a:rPr lang="en-US" sz="1200" dirty="0"/>
            </a:br>
            <a:endParaRPr lang="en-US" sz="12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92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2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59A40-34FE-57F4-C962-F77E1E2C8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18E08-9D2B-6BF4-22CC-5ECC49B9D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solidFill>
                  <a:srgbClr val="00467F"/>
                </a:solidFill>
              </a:defRPr>
            </a:pPr>
            <a:r>
              <a:rPr lang="en-US" dirty="0"/>
              <a:t>Member Renewal Data and 2026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F0CCC-7D92-7805-55C5-88D242150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834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endParaRPr lang="en-US" dirty="0"/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endParaRPr lang="en-US" dirty="0"/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endParaRPr lang="en-US" dirty="0"/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endParaRPr lang="en-US" dirty="0"/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endParaRPr lang="en-US" dirty="0"/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lang="en-US" b="1" dirty="0"/>
              <a:t>2026 Goals: </a:t>
            </a:r>
          </a:p>
          <a:p>
            <a:pPr>
              <a:defRPr sz="2200">
                <a:solidFill>
                  <a:srgbClr val="646464"/>
                </a:solidFill>
              </a:defRPr>
            </a:pPr>
            <a:r>
              <a:rPr lang="en-US" dirty="0"/>
              <a:t>Recruit more new members in 2026</a:t>
            </a:r>
            <a:endParaRPr lang="en-US" dirty="0">
              <a:ea typeface="Calibri"/>
              <a:cs typeface="Calibri"/>
            </a:endParaRPr>
          </a:p>
          <a:p>
            <a:pPr>
              <a:defRPr sz="2200">
                <a:solidFill>
                  <a:srgbClr val="646464"/>
                </a:solidFill>
              </a:defRPr>
            </a:pPr>
            <a:r>
              <a:rPr lang="en-US" dirty="0"/>
              <a:t>Increase 2026 retention to 90%</a:t>
            </a:r>
          </a:p>
        </p:txBody>
      </p:sp>
      <p:pic>
        <p:nvPicPr>
          <p:cNvPr id="8" name="Picture 7" descr="A logo for a plumbing company&#10;&#10;AI-generated content may be incorrect.">
            <a:extLst>
              <a:ext uri="{FF2B5EF4-FFF2-40B4-BE49-F238E27FC236}">
                <a16:creationId xmlns:a16="http://schemas.microsoft.com/office/drawing/2014/main" id="{0BF368E1-FCA0-95AF-0548-4C310E5C4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712" y="5883671"/>
            <a:ext cx="2034751" cy="850108"/>
          </a:xfrm>
          <a:prstGeom prst="rect">
            <a:avLst/>
          </a:prstGeom>
          <a:ln>
            <a:noFill/>
          </a:ln>
        </p:spPr>
      </p:pic>
      <p:pic>
        <p:nvPicPr>
          <p:cNvPr id="4" name="Picture 3" descr="Picture 1, Picture">
            <a:extLst>
              <a:ext uri="{FF2B5EF4-FFF2-40B4-BE49-F238E27FC236}">
                <a16:creationId xmlns:a16="http://schemas.microsoft.com/office/drawing/2014/main" id="{F9E55A6C-7409-EB84-35FC-8EBD8C9ED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688" y="1611659"/>
            <a:ext cx="3024904" cy="1817341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3834376-1C86-671E-619F-233A140FB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550588"/>
              </p:ext>
            </p:extLst>
          </p:nvPr>
        </p:nvGraphicFramePr>
        <p:xfrm>
          <a:off x="4069080" y="2109961"/>
          <a:ext cx="4617720" cy="797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7170">
                  <a:extLst>
                    <a:ext uri="{9D8B030D-6E8A-4147-A177-3AD203B41FA5}">
                      <a16:colId xmlns:a16="http://schemas.microsoft.com/office/drawing/2014/main" val="310428852"/>
                    </a:ext>
                  </a:extLst>
                </a:gridCol>
                <a:gridCol w="1050145">
                  <a:extLst>
                    <a:ext uri="{9D8B030D-6E8A-4147-A177-3AD203B41FA5}">
                      <a16:colId xmlns:a16="http://schemas.microsoft.com/office/drawing/2014/main" val="443405376"/>
                    </a:ext>
                  </a:extLst>
                </a:gridCol>
                <a:gridCol w="1050145">
                  <a:extLst>
                    <a:ext uri="{9D8B030D-6E8A-4147-A177-3AD203B41FA5}">
                      <a16:colId xmlns:a16="http://schemas.microsoft.com/office/drawing/2014/main" val="1194052980"/>
                    </a:ext>
                  </a:extLst>
                </a:gridCol>
                <a:gridCol w="945130">
                  <a:extLst>
                    <a:ext uri="{9D8B030D-6E8A-4147-A177-3AD203B41FA5}">
                      <a16:colId xmlns:a16="http://schemas.microsoft.com/office/drawing/2014/main" val="4005304305"/>
                    </a:ext>
                  </a:extLst>
                </a:gridCol>
                <a:gridCol w="945130">
                  <a:extLst>
                    <a:ext uri="{9D8B030D-6E8A-4147-A177-3AD203B41FA5}">
                      <a16:colId xmlns:a16="http://schemas.microsoft.com/office/drawing/2014/main" val="1427667247"/>
                    </a:ext>
                  </a:extLst>
                </a:gridCol>
              </a:tblGrid>
              <a:tr h="1433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Year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Total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New 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Dropped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Retention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4811588"/>
                  </a:ext>
                </a:extLst>
              </a:tr>
              <a:tr h="1433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2023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3,119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350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380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87%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6175537"/>
                  </a:ext>
                </a:extLst>
              </a:tr>
              <a:tr h="1433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2024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3,023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320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428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85%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4893656"/>
                  </a:ext>
                </a:extLst>
              </a:tr>
              <a:tr h="1433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2025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2,735 (Apr 15)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171 (Aug 31)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302 (Apr 15)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87%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401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82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59" y="274638"/>
            <a:ext cx="8850793" cy="1143000"/>
          </a:xfrm>
        </p:spPr>
        <p:txBody>
          <a:bodyPr>
            <a:normAutofit fontScale="90000"/>
          </a:bodyPr>
          <a:lstStyle/>
          <a:p>
            <a:pPr>
              <a:defRPr sz="3600" b="1">
                <a:solidFill>
                  <a:srgbClr val="00467F"/>
                </a:solidFill>
              </a:defRPr>
            </a:pPr>
            <a:r>
              <a:rPr lang="en-US" dirty="0"/>
              <a:t>2026 Billing Schedule - </a:t>
            </a:r>
            <a:r>
              <a:rPr lang="en-US" sz="3600" dirty="0"/>
              <a:t>Major Makers/Deadlines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59" y="1187881"/>
            <a:ext cx="9078114" cy="417657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  <a:defRPr sz="2200">
                <a:solidFill>
                  <a:srgbClr val="646464"/>
                </a:solidFill>
              </a:defRPr>
            </a:pPr>
            <a:r>
              <a:rPr lang="en-US" sz="1800" b="1" dirty="0"/>
              <a:t>September 30</a:t>
            </a:r>
          </a:p>
          <a:p>
            <a:pPr lvl="1">
              <a:buFont typeface="Arial" panose="020B0604020202020204" pitchFamily="34" charset="0"/>
              <a:buChar char="•"/>
              <a:defRPr sz="2200">
                <a:solidFill>
                  <a:srgbClr val="646464"/>
                </a:solidFill>
              </a:defRPr>
            </a:pPr>
            <a:r>
              <a:rPr lang="en-US" sz="1600" dirty="0">
                <a:ea typeface="Calibri"/>
                <a:cs typeface="Calibri"/>
              </a:rPr>
              <a:t>Dues Billing Request Forms due</a:t>
            </a:r>
          </a:p>
          <a:p>
            <a:pPr lvl="1">
              <a:buFont typeface="Arial" panose="020B0604020202020204" pitchFamily="34" charset="0"/>
              <a:buChar char="•"/>
              <a:defRPr sz="2200">
                <a:solidFill>
                  <a:srgbClr val="646464"/>
                </a:solidFill>
              </a:defRPr>
            </a:pPr>
            <a:r>
              <a:rPr lang="en-US" sz="1600" dirty="0"/>
              <a:t>Roster edits due to National Office</a:t>
            </a:r>
          </a:p>
          <a:p>
            <a:pPr>
              <a:buFont typeface="Arial" panose="020B0604020202020204" pitchFamily="34" charset="0"/>
              <a:buChar char="•"/>
              <a:defRPr sz="2200">
                <a:solidFill>
                  <a:srgbClr val="646464"/>
                </a:solidFill>
              </a:defRPr>
            </a:pPr>
            <a:r>
              <a:rPr lang="en-US" sz="1800" b="1" dirty="0"/>
              <a:t>October 15</a:t>
            </a:r>
            <a:endParaRPr lang="en-US" sz="1800" b="1" dirty="0">
              <a:ea typeface="Calibri"/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  <a:defRPr sz="2200">
                <a:solidFill>
                  <a:srgbClr val="646464"/>
                </a:solidFill>
              </a:defRPr>
            </a:pPr>
            <a:r>
              <a:rPr lang="en-US" sz="1600" dirty="0"/>
              <a:t>Invoices available in </a:t>
            </a:r>
            <a:r>
              <a:rPr lang="en-US" sz="1600" dirty="0" err="1"/>
              <a:t>NetFORUM</a:t>
            </a:r>
            <a:r>
              <a:rPr lang="en-US" sz="1600" dirty="0"/>
              <a:t> for members (At-Large &amp; PHCC managed billing)</a:t>
            </a:r>
            <a:endParaRPr lang="en-US" sz="1600" dirty="0">
              <a:ea typeface="Calibri"/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  <a:defRPr sz="2200">
                <a:solidFill>
                  <a:srgbClr val="646464"/>
                </a:solidFill>
              </a:defRPr>
            </a:pPr>
            <a:r>
              <a:rPr lang="en-US" sz="1600" dirty="0"/>
              <a:t>Invoices available in Versapay for chapters that do their own billing</a:t>
            </a:r>
            <a:endParaRPr lang="en-US" sz="1600" dirty="0">
              <a:ea typeface="Calibri"/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  <a:defRPr sz="2200">
                <a:solidFill>
                  <a:srgbClr val="646464"/>
                </a:solidFill>
              </a:defRPr>
            </a:pPr>
            <a:r>
              <a:rPr lang="en-US" sz="1600" dirty="0">
                <a:ea typeface="Calibri"/>
                <a:cs typeface="Calibri"/>
              </a:rPr>
              <a:t>First email to PHCC At-Large members and chapters that PHCC manages billing</a:t>
            </a:r>
          </a:p>
          <a:p>
            <a:pPr>
              <a:buFont typeface="Arial" panose="020B0604020202020204" pitchFamily="34" charset="0"/>
              <a:buChar char="•"/>
              <a:defRPr sz="2200">
                <a:solidFill>
                  <a:srgbClr val="646464"/>
                </a:solidFill>
              </a:defRPr>
            </a:pPr>
            <a:r>
              <a:rPr lang="en-US" sz="1800" b="1" dirty="0"/>
              <a:t>December 31 </a:t>
            </a:r>
            <a:r>
              <a:rPr lang="en-US" sz="1800" dirty="0"/>
              <a:t>– </a:t>
            </a:r>
            <a:r>
              <a:rPr lang="en-US" sz="1600" b="1" i="1" dirty="0"/>
              <a:t>Member</a:t>
            </a:r>
            <a:r>
              <a:rPr lang="en-US" sz="1600" dirty="0"/>
              <a:t> early bird deadline to receive 5% discount</a:t>
            </a:r>
            <a:endParaRPr lang="en-US" sz="1600" dirty="0">
              <a:ea typeface="Calibri"/>
              <a:cs typeface="Calibri"/>
            </a:endParaRPr>
          </a:p>
          <a:p>
            <a:pPr>
              <a:defRPr sz="2200">
                <a:solidFill>
                  <a:srgbClr val="646464"/>
                </a:solidFill>
              </a:defRPr>
            </a:pPr>
            <a:r>
              <a:rPr lang="en-US" sz="1800" b="1" dirty="0"/>
              <a:t>January 31 </a:t>
            </a:r>
            <a:r>
              <a:rPr lang="en-US" sz="1800" dirty="0"/>
              <a:t>– </a:t>
            </a:r>
            <a:r>
              <a:rPr lang="en-US" sz="1600" dirty="0"/>
              <a:t>Early bird deadline for </a:t>
            </a:r>
            <a:r>
              <a:rPr lang="en-US" sz="1600" b="1" i="1" dirty="0"/>
              <a:t>Chapters</a:t>
            </a:r>
            <a:r>
              <a:rPr lang="en-US" sz="1600" dirty="0"/>
              <a:t> that manage their own billing to receive 5% discount</a:t>
            </a:r>
            <a:endParaRPr lang="en-US" sz="1600" dirty="0">
              <a:ea typeface="Calibri"/>
              <a:cs typeface="Calibri"/>
            </a:endParaRPr>
          </a:p>
          <a:p>
            <a:pPr>
              <a:defRPr sz="2200">
                <a:solidFill>
                  <a:srgbClr val="646464"/>
                </a:solidFill>
              </a:defRPr>
            </a:pPr>
            <a:r>
              <a:rPr lang="en-US" sz="1800" b="1" dirty="0"/>
              <a:t>April 15 </a:t>
            </a:r>
            <a:r>
              <a:rPr lang="en-US" sz="1800" dirty="0"/>
              <a:t>– </a:t>
            </a:r>
            <a:r>
              <a:rPr lang="en-US" sz="1600" dirty="0"/>
              <a:t>All member drop date</a:t>
            </a:r>
            <a:endParaRPr lang="en-US" sz="1600" dirty="0">
              <a:ea typeface="Calibri"/>
              <a:cs typeface="Calibri"/>
            </a:endParaRPr>
          </a:p>
        </p:txBody>
      </p:sp>
      <p:pic>
        <p:nvPicPr>
          <p:cNvPr id="6" name="Picture 5" descr="A logo for a plumbing company&#10;&#10;AI-generated content may be incorrect.">
            <a:extLst>
              <a:ext uri="{FF2B5EF4-FFF2-40B4-BE49-F238E27FC236}">
                <a16:creationId xmlns:a16="http://schemas.microsoft.com/office/drawing/2014/main" id="{A919775E-6661-BF22-CF6F-675651155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712" y="5883671"/>
            <a:ext cx="2034751" cy="850108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solidFill>
                  <a:srgbClr val="00467F"/>
                </a:solidFill>
              </a:defRPr>
            </a:pPr>
            <a:r>
              <a:rPr lang="en-US" dirty="0"/>
              <a:t>Chapter </a:t>
            </a:r>
            <a:r>
              <a:rPr dirty="0"/>
              <a:t>Roster</a:t>
            </a:r>
            <a:r>
              <a:rPr lang="en-US" dirty="0"/>
              <a:t>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4214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dirty="0"/>
              <a:t>• Deadline</a:t>
            </a:r>
            <a:r>
              <a:rPr lang="en-US" dirty="0"/>
              <a:t> for edits/additions</a:t>
            </a:r>
            <a:r>
              <a:rPr dirty="0"/>
              <a:t>: </a:t>
            </a:r>
            <a:r>
              <a:rPr lang="en-US" dirty="0"/>
              <a:t>September</a:t>
            </a:r>
            <a:r>
              <a:rPr dirty="0"/>
              <a:t> 30</a:t>
            </a:r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dirty="0"/>
              <a:t>• Ensure rosters are up-to-date → affects invoices &amp; member records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  <a:defRPr sz="2200">
                <a:solidFill>
                  <a:srgbClr val="646464"/>
                </a:solidFill>
              </a:defRPr>
            </a:pPr>
            <a:r>
              <a:rPr lang="en-US" sz="1800" dirty="0">
                <a:hlinkClick r:id="rId2"/>
              </a:rPr>
              <a:t>How to pull your roster </a:t>
            </a:r>
            <a:r>
              <a:rPr lang="en-US" sz="1800" dirty="0"/>
              <a:t>from your Chapter Profile (</a:t>
            </a:r>
            <a:r>
              <a:rPr lang="en-US" sz="1800" dirty="0">
                <a:hlinkClick r:id="rId3"/>
              </a:rPr>
              <a:t>Chapter Resource Center</a:t>
            </a:r>
            <a:r>
              <a:rPr lang="en-US" sz="1800" dirty="0"/>
              <a:t>)</a:t>
            </a:r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lang="en-US" dirty="0"/>
              <a:t>• Helps eliminate billing errors later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F673D3B-6199-0DA1-0971-B3CBB9A83411}"/>
              </a:ext>
            </a:extLst>
          </p:cNvPr>
          <p:cNvSpPr txBox="1">
            <a:spLocks/>
          </p:cNvSpPr>
          <p:nvPr/>
        </p:nvSpPr>
        <p:spPr>
          <a:xfrm>
            <a:off x="841649" y="5591699"/>
            <a:ext cx="7717001" cy="850108"/>
          </a:xfrm>
          <a:prstGeom prst="rect">
            <a:avLst/>
          </a:prstGeom>
          <a:solidFill>
            <a:srgbClr val="FFFFFF"/>
          </a:solidFill>
        </p:spPr>
        <p:txBody>
          <a:bodyPr vert="horz" lIns="68580" tIns="34290" rIns="68580" bIns="3429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00000"/>
              </a:lnSpc>
              <a:buNone/>
            </a:pPr>
            <a:r>
              <a:rPr lang="en-US" sz="1200" b="1" dirty="0">
                <a:solidFill>
                  <a:srgbClr val="C21429"/>
                </a:solidFill>
              </a:rPr>
              <a:t>Bottom line: when we work in partnership with you --- we can guarantee accurate, efficient, reliable member records.</a:t>
            </a:r>
          </a:p>
          <a:p>
            <a:pPr marL="0" indent="0" algn="ctr" fontAlgn="base">
              <a:lnSpc>
                <a:spcPct val="100000"/>
              </a:lnSpc>
              <a:buNone/>
            </a:pPr>
            <a:r>
              <a:rPr lang="en-US" sz="1200" b="1" dirty="0">
                <a:solidFill>
                  <a:srgbClr val="C21429"/>
                </a:solidFill>
              </a:rPr>
              <a:t>A smooth and timely renewal cycle = members that renew. It’s like muscle memory.  </a:t>
            </a:r>
            <a:br>
              <a:rPr lang="en-US" sz="1200" dirty="0"/>
            </a:br>
            <a:endParaRPr lang="en-US" sz="1200" dirty="0">
              <a:ea typeface="Calibri"/>
              <a:cs typeface="Calibri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08D5D8-D732-243A-9FAA-6640E80BB9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0150" y="2816080"/>
            <a:ext cx="3858500" cy="2587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solidFill>
                  <a:srgbClr val="00467F"/>
                </a:solidFill>
              </a:defRPr>
            </a:pPr>
            <a:r>
              <a:t>Versapay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dirty="0"/>
              <a:t>• Invoices uploaded by October 15</a:t>
            </a:r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dirty="0"/>
              <a:t>• Calendar invite for refresher training → late September</a:t>
            </a:r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dirty="0"/>
              <a:t>• Benefits: streamlined, transparent, easier payments</a:t>
            </a:r>
          </a:p>
        </p:txBody>
      </p:sp>
      <p:pic>
        <p:nvPicPr>
          <p:cNvPr id="5" name="Picture 4" descr="A logo for a plumbing company&#10;&#10;AI-generated content may be incorrect.">
            <a:extLst>
              <a:ext uri="{FF2B5EF4-FFF2-40B4-BE49-F238E27FC236}">
                <a16:creationId xmlns:a16="http://schemas.microsoft.com/office/drawing/2014/main" id="{FDF5FD6C-498C-6CA1-2CB7-CA49398DF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712" y="5883671"/>
            <a:ext cx="2034751" cy="850108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4DF55BE-B4AB-4BA1-BDE1-E9F7FB3F1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39578"/>
            <a:ext cx="4485959" cy="923462"/>
          </a:xfrm>
        </p:spPr>
        <p:txBody>
          <a:bodyPr>
            <a:normAutofit/>
          </a:bodyPr>
          <a:lstStyle/>
          <a:p>
            <a:pPr algn="l">
              <a:defRPr sz="3600" b="1">
                <a:solidFill>
                  <a:srgbClr val="00467F"/>
                </a:solidFill>
              </a:defRPr>
            </a:pPr>
            <a:r>
              <a:rPr lang="en-US" sz="3500" dirty="0"/>
              <a:t>FAQs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66" y="1583724"/>
            <a:ext cx="4485959" cy="1377779"/>
          </a:xfrm>
        </p:spPr>
        <p:txBody>
          <a:bodyPr>
            <a:normAutofit/>
          </a:bodyPr>
          <a:lstStyle/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lang="en-US" sz="1700" dirty="0"/>
              <a:t>• Common questions covered in FAQ document</a:t>
            </a:r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lang="en-US" sz="1700" dirty="0"/>
              <a:t>• Examples: credits, transfers, deadlines</a:t>
            </a:r>
          </a:p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lang="en-US" sz="1700" dirty="0"/>
              <a:t>• Always reach out with additional questions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085784-E2B5-F6F7-AD06-253972F21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873" y="1214384"/>
            <a:ext cx="3377288" cy="442923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solidFill>
                  <a:srgbClr val="00467F"/>
                </a:solidFill>
              </a:defRPr>
            </a:pPr>
            <a:r>
              <a:t>At-Large Renewal Campaign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52" y="1357708"/>
            <a:ext cx="8229600" cy="452596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  <a:defRPr sz="2200">
                <a:solidFill>
                  <a:srgbClr val="646464"/>
                </a:solidFill>
              </a:defRPr>
            </a:pPr>
            <a:r>
              <a:rPr dirty="0"/>
              <a:t>• </a:t>
            </a:r>
            <a:r>
              <a:rPr lang="en-US"/>
              <a:t>At-Large</a:t>
            </a:r>
            <a:r>
              <a:rPr dirty="0"/>
              <a:t>: 2026 At-Large campaign</a:t>
            </a:r>
            <a:endParaRPr lang="en-US" dirty="0"/>
          </a:p>
          <a:p>
            <a:pPr lvl="1">
              <a:defRPr sz="2200">
                <a:solidFill>
                  <a:srgbClr val="646464"/>
                </a:solidFill>
              </a:defRPr>
            </a:pPr>
            <a:r>
              <a:rPr lang="en-US" dirty="0"/>
              <a:t>Themes</a:t>
            </a:r>
            <a:endParaRPr lang="en-US">
              <a:ea typeface="Calibri"/>
              <a:cs typeface="Calibri"/>
            </a:endParaRPr>
          </a:p>
          <a:p>
            <a:pPr lvl="2">
              <a:defRPr sz="2200">
                <a:solidFill>
                  <a:srgbClr val="646464"/>
                </a:solidFill>
              </a:defRPr>
            </a:pPr>
            <a:r>
              <a:rPr lang="en-US" dirty="0"/>
              <a:t>Now more than ever</a:t>
            </a:r>
            <a:endParaRPr lang="en-US">
              <a:ea typeface="Calibri"/>
              <a:cs typeface="Calibri"/>
            </a:endParaRPr>
          </a:p>
          <a:p>
            <a:pPr lvl="2">
              <a:defRPr sz="2200">
                <a:solidFill>
                  <a:srgbClr val="646464"/>
                </a:solidFill>
              </a:defRPr>
            </a:pPr>
            <a:r>
              <a:rPr lang="en-US" dirty="0"/>
              <a:t>Reminder of value and community</a:t>
            </a:r>
            <a:endParaRPr lang="en-US">
              <a:ea typeface="Calibri"/>
              <a:cs typeface="Calibri"/>
            </a:endParaRPr>
          </a:p>
          <a:p>
            <a:pPr lvl="2">
              <a:defRPr sz="2200">
                <a:solidFill>
                  <a:srgbClr val="646464"/>
                </a:solidFill>
              </a:defRPr>
            </a:pPr>
            <a:r>
              <a:rPr lang="en-US" dirty="0"/>
              <a:t>Leveraging Leaders – Personal Impact</a:t>
            </a:r>
            <a:endParaRPr lang="en-US">
              <a:ea typeface="Calibri"/>
              <a:cs typeface="Calibri"/>
            </a:endParaRPr>
          </a:p>
          <a:p>
            <a:pPr lvl="2">
              <a:defRPr sz="2200">
                <a:solidFill>
                  <a:srgbClr val="646464"/>
                </a:solidFill>
              </a:defRPr>
            </a:pPr>
            <a:r>
              <a:rPr lang="en-US" dirty="0"/>
              <a:t>Tap on the shoulder</a:t>
            </a:r>
            <a:endParaRPr lang="en-US">
              <a:ea typeface="Calibri"/>
              <a:cs typeface="Calibri"/>
            </a:endParaRPr>
          </a:p>
          <a:p>
            <a:pPr lvl="2">
              <a:defRPr sz="2200">
                <a:solidFill>
                  <a:srgbClr val="646464"/>
                </a:solidFill>
              </a:defRPr>
            </a:pPr>
            <a:r>
              <a:rPr lang="en-US" dirty="0"/>
              <a:t>Urgent</a:t>
            </a:r>
            <a:endParaRPr lang="en-US">
              <a:ea typeface="Calibri"/>
              <a:cs typeface="Calibri"/>
            </a:endParaRPr>
          </a:p>
          <a:p>
            <a:pPr lvl="1">
              <a:defRPr sz="2200">
                <a:solidFill>
                  <a:srgbClr val="646464"/>
                </a:solidFill>
              </a:defRPr>
            </a:pPr>
            <a:r>
              <a:rPr lang="en-US" dirty="0"/>
              <a:t>Timing/Approach</a:t>
            </a:r>
            <a:endParaRPr lang="en-US">
              <a:ea typeface="Calibri"/>
              <a:cs typeface="Calibri"/>
            </a:endParaRPr>
          </a:p>
          <a:p>
            <a:pPr lvl="2">
              <a:buFont typeface="Arial" panose="020B0604020202020204" pitchFamily="34" charset="0"/>
              <a:buChar char="•"/>
              <a:defRPr sz="2200">
                <a:solidFill>
                  <a:srgbClr val="646464"/>
                </a:solidFill>
              </a:defRPr>
            </a:pPr>
            <a:r>
              <a:rPr lang="en-US" dirty="0"/>
              <a:t>4-6 emails from Oct – Apr</a:t>
            </a:r>
            <a:endParaRPr lang="en-US">
              <a:ea typeface="Calibri"/>
              <a:cs typeface="Calibri"/>
            </a:endParaRPr>
          </a:p>
          <a:p>
            <a:pPr lvl="2">
              <a:buFont typeface="Arial" panose="020B0604020202020204" pitchFamily="34" charset="0"/>
              <a:buChar char="•"/>
              <a:defRPr sz="2200">
                <a:solidFill>
                  <a:srgbClr val="646464"/>
                </a:solidFill>
              </a:defRPr>
            </a:pPr>
            <a:r>
              <a:rPr lang="en-US" dirty="0"/>
              <a:t>Segment audiences</a:t>
            </a:r>
            <a:endParaRPr lang="en-US">
              <a:ea typeface="Calibri"/>
              <a:cs typeface="Calibri"/>
            </a:endParaRPr>
          </a:p>
          <a:p>
            <a:pPr lvl="2">
              <a:buFont typeface="Arial" panose="020B0604020202020204" pitchFamily="34" charset="0"/>
              <a:buChar char="•"/>
              <a:defRPr sz="2200">
                <a:solidFill>
                  <a:srgbClr val="646464"/>
                </a:solidFill>
              </a:defRPr>
            </a:pPr>
            <a:r>
              <a:rPr lang="en-US" dirty="0"/>
              <a:t>Phone calls</a:t>
            </a:r>
            <a:endParaRPr lang="en-US">
              <a:ea typeface="Calibri"/>
              <a:cs typeface="Calibri"/>
            </a:endParaRPr>
          </a:p>
          <a:p>
            <a:pPr marL="914400" lvl="2" indent="0">
              <a:buNone/>
              <a:defRPr sz="2200">
                <a:solidFill>
                  <a:srgbClr val="646464"/>
                </a:solidFill>
              </a:defRPr>
            </a:pPr>
            <a:r>
              <a:rPr lang="en-US" dirty="0"/>
              <a:t>		</a:t>
            </a:r>
            <a:endParaRPr lang="en-US">
              <a:ea typeface="Calibri"/>
              <a:cs typeface="Calibri"/>
            </a:endParaRPr>
          </a:p>
        </p:txBody>
      </p:sp>
      <p:pic>
        <p:nvPicPr>
          <p:cNvPr id="5" name="Picture 4" descr="A logo for a plumbing company&#10;&#10;AI-generated content may be incorrect.">
            <a:extLst>
              <a:ext uri="{FF2B5EF4-FFF2-40B4-BE49-F238E27FC236}">
                <a16:creationId xmlns:a16="http://schemas.microsoft.com/office/drawing/2014/main" id="{69C16F54-5A46-DF96-FD1B-842BCAB96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712" y="5883671"/>
            <a:ext cx="2034751" cy="850108"/>
          </a:xfrm>
          <a:prstGeom prst="rect">
            <a:avLst/>
          </a:prstGeom>
          <a:ln>
            <a:noFill/>
          </a:ln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A8893376-8486-55DE-ACF9-FEDB8229BD82}"/>
              </a:ext>
            </a:extLst>
          </p:cNvPr>
          <p:cNvSpPr txBox="1">
            <a:spLocks/>
          </p:cNvSpPr>
          <p:nvPr/>
        </p:nvSpPr>
        <p:spPr>
          <a:xfrm>
            <a:off x="2459736" y="5489243"/>
            <a:ext cx="4224528" cy="850108"/>
          </a:xfrm>
          <a:prstGeom prst="rect">
            <a:avLst/>
          </a:prstGeom>
          <a:solidFill>
            <a:srgbClr val="FFFFFF"/>
          </a:solidFill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50000"/>
              </a:lnSpc>
              <a:buNone/>
            </a:pPr>
            <a:r>
              <a:rPr lang="en-US" sz="2500" b="1" dirty="0">
                <a:solidFill>
                  <a:srgbClr val="C21429"/>
                </a:solidFill>
              </a:rPr>
              <a:t>What works best for your Chapter?  </a:t>
            </a:r>
            <a:br>
              <a:rPr lang="en-US" sz="1200" b="1" dirty="0">
                <a:solidFill>
                  <a:srgbClr val="C21429"/>
                </a:solidFill>
              </a:rPr>
            </a:br>
            <a:br>
              <a:rPr lang="en-US" sz="1200" dirty="0"/>
            </a:br>
            <a:endParaRPr lang="en-US" sz="1200" dirty="0">
              <a:ea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7349</TotalTime>
  <Words>601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Arial</vt:lpstr>
      <vt:lpstr>Calibri</vt:lpstr>
      <vt:lpstr>Wingdings</vt:lpstr>
      <vt:lpstr>Office Theme</vt:lpstr>
      <vt:lpstr>2026 PHCC Membership Renewal – Kick Off Webinar</vt:lpstr>
      <vt:lpstr>Welcome &amp; Purpose</vt:lpstr>
      <vt:lpstr>Insights &amp; Benchmarks for Associations </vt:lpstr>
      <vt:lpstr>Member Renewal Data and 2026 Goals</vt:lpstr>
      <vt:lpstr>2026 Billing Schedule - Major Makers/Deadlines </vt:lpstr>
      <vt:lpstr>Chapter Rosters</vt:lpstr>
      <vt:lpstr>Versapay Overview</vt:lpstr>
      <vt:lpstr>FAQs</vt:lpstr>
      <vt:lpstr>At-Large Renewal Campaign</vt:lpstr>
      <vt:lpstr>Key Deadlines Recap</vt:lpstr>
      <vt:lpstr>Support &amp; 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Tanya Coogan</dc:creator>
  <cp:keywords/>
  <dc:description>generated using python-pptx</dc:description>
  <cp:lastModifiedBy>Tanya Coogan</cp:lastModifiedBy>
  <cp:revision>3</cp:revision>
  <dcterms:created xsi:type="dcterms:W3CDTF">2013-01-27T09:14:16Z</dcterms:created>
  <dcterms:modified xsi:type="dcterms:W3CDTF">2025-09-10T18:39:36Z</dcterms:modified>
  <cp:category/>
</cp:coreProperties>
</file>