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4" r:id="rId4"/>
  </p:sldMasterIdLst>
  <p:notesMasterIdLst>
    <p:notesMasterId r:id="rId18"/>
  </p:notesMasterIdLst>
  <p:sldIdLst>
    <p:sldId id="439" r:id="rId5"/>
    <p:sldId id="462" r:id="rId6"/>
    <p:sldId id="469" r:id="rId7"/>
    <p:sldId id="470" r:id="rId8"/>
    <p:sldId id="471" r:id="rId9"/>
    <p:sldId id="472" r:id="rId10"/>
    <p:sldId id="463" r:id="rId11"/>
    <p:sldId id="465" r:id="rId12"/>
    <p:sldId id="468" r:id="rId13"/>
    <p:sldId id="457" r:id="rId14"/>
    <p:sldId id="473" r:id="rId15"/>
    <p:sldId id="461" r:id="rId16"/>
    <p:sldId id="464" r:id="rId17"/>
  </p:sldIdLst>
  <p:sldSz cx="12192000" cy="6858000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08E"/>
    <a:srgbClr val="218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BFA849-2AA4-2578-A990-8F026582BC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03AAC-791D-63E7-FF9D-DE166B46554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44578E-0E68-6B40-A5AA-46FB228D8FF0}" type="datetimeFigureOut">
              <a:rPr lang="en-US"/>
              <a:pPr>
                <a:defRPr/>
              </a:pPr>
              <a:t>9/12/2025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DD34A17-EF79-3133-BD03-A30FD026DC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E446094-2FCE-6946-C245-23BD66AEB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6841A-4C54-1F72-6959-5455E74D6E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81D09-BC07-1CC6-4308-0952DC680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7415D6-97F7-744E-AC2A-B89C46EA6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3555" y="4085210"/>
            <a:ext cx="9517390" cy="914302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rgbClr val="EB0028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3555" y="4792565"/>
            <a:ext cx="9517390" cy="9143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25000"/>
                  </a:schemeClr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86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B2C83A-BCA5-F91F-8255-7C2218DF0470}"/>
              </a:ext>
            </a:extLst>
          </p:cNvPr>
          <p:cNvSpPr/>
          <p:nvPr userDrawn="1"/>
        </p:nvSpPr>
        <p:spPr>
          <a:xfrm>
            <a:off x="-25400" y="1252538"/>
            <a:ext cx="12331700" cy="4843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6"/>
            <a:ext cx="9093200" cy="1146174"/>
          </a:xfrm>
        </p:spPr>
        <p:txBody>
          <a:bodyPr/>
          <a:lstStyle>
            <a:lvl1pPr>
              <a:defRPr>
                <a:solidFill>
                  <a:srgbClr val="EB00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30106"/>
            <a:ext cx="11201400" cy="4268546"/>
          </a:xfrm>
        </p:spPr>
        <p:txBody>
          <a:bodyPr/>
          <a:lstStyle>
            <a:lvl2pPr marL="461963" indent="-238125">
              <a:buFontTx/>
              <a:buBlip>
                <a:blip r:embed="rId2"/>
              </a:buBlip>
              <a:tabLst/>
              <a:defRPr/>
            </a:lvl2pPr>
            <a:lvl3pPr marL="461963" indent="-238125">
              <a:buFontTx/>
              <a:buBlip>
                <a:blip r:embed="rId3"/>
              </a:buBlip>
              <a:tabLst/>
              <a:defRPr/>
            </a:lvl3pPr>
            <a:lvl4pPr marL="461963" indent="-238125">
              <a:buFontTx/>
              <a:buBlip>
                <a:blip r:embed="rId4"/>
              </a:buBlip>
              <a:tabLst/>
              <a:defRPr/>
            </a:lvl4pPr>
            <a:lvl5pPr marL="461963" indent="-238125">
              <a:buFontTx/>
              <a:buBlip>
                <a:blip r:embed="rId5"/>
              </a:buBlip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5FEEEC8-838A-F55E-FEA0-7276AB12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D97C0-8F8C-A64E-B1B0-16692D663FCC}" type="datetime1">
              <a:rPr lang="en-US"/>
              <a:pPr>
                <a:defRPr/>
              </a:pPr>
              <a:t>9/12/2025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330256A-3CD0-8CBC-D4E3-BDE0345B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D92062-BE04-08F8-2750-98677434F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380AB-1EDA-A149-962D-AAB04D295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9D46DF-B6E6-41C3-89DD-AE26EF2133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228" y="83888"/>
            <a:ext cx="1556583" cy="56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85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6"/>
            <a:ext cx="9093200" cy="1146174"/>
          </a:xfrm>
        </p:spPr>
        <p:txBody>
          <a:bodyPr/>
          <a:lstStyle>
            <a:lvl1pPr>
              <a:defRPr>
                <a:solidFill>
                  <a:srgbClr val="EB00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30106"/>
            <a:ext cx="11201400" cy="42685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54EE9F-82A3-A48D-1702-315A980C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E97A-8A58-DE45-BB80-44E1A5CC48A5}" type="datetime1">
              <a:rPr lang="en-US"/>
              <a:pPr>
                <a:defRPr/>
              </a:pPr>
              <a:t>9/12/2025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A36270-4B93-0B5C-DC1C-98E6FAE2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dirty="0">
                <a:solidFill>
                  <a:srgbClr val="44546A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731603-1EA0-27FA-0ABB-425407B8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2E87D-4F2C-A54D-9E1B-C76034ECF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8985CFD-414E-4F5B-809C-04D3F69082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228" y="83888"/>
            <a:ext cx="1556583" cy="56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85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BED947-41EE-9A3D-D693-C8D607D35A21}"/>
              </a:ext>
            </a:extLst>
          </p:cNvPr>
          <p:cNvSpPr/>
          <p:nvPr userDrawn="1"/>
        </p:nvSpPr>
        <p:spPr>
          <a:xfrm>
            <a:off x="-25400" y="-12700"/>
            <a:ext cx="12217400" cy="1265238"/>
          </a:xfrm>
          <a:prstGeom prst="rect">
            <a:avLst/>
          </a:prstGeom>
          <a:solidFill>
            <a:srgbClr val="EB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65126"/>
            <a:ext cx="9042400" cy="11227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622806"/>
            <a:ext cx="5537200" cy="4275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22806"/>
            <a:ext cx="5524500" cy="4275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EA170E0-FD65-9B8B-F49D-5832DD638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72F9-5F52-9347-B570-7CC8643FEE43}" type="datetime1">
              <a:rPr lang="en-US"/>
              <a:pPr>
                <a:defRPr/>
              </a:pPr>
              <a:t>9/12/2025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655ADC2-D0B9-E591-5655-3B95FC14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EEF7561-E370-BF23-D8FD-6532806C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CD621-CB3D-394D-92F6-0E671B76C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7C17CF6F-FFC3-7B97-5EE1-D2E85803FB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228" y="83888"/>
            <a:ext cx="1556583" cy="56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18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65126"/>
            <a:ext cx="9042400" cy="1122742"/>
          </a:xfrm>
        </p:spPr>
        <p:txBody>
          <a:bodyPr/>
          <a:lstStyle>
            <a:lvl1pPr>
              <a:defRPr>
                <a:solidFill>
                  <a:srgbClr val="EB00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622807"/>
            <a:ext cx="5537200" cy="4282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22807"/>
            <a:ext cx="5524500" cy="4282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41A878B-7A3E-2A51-D140-3643A123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D4E63-2F66-FF4D-91A3-7C21B4392CE1}" type="datetime1">
              <a:rPr lang="en-US"/>
              <a:pPr>
                <a:defRPr/>
              </a:pPr>
              <a:t>9/12/2025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ED17869-DF9E-AA4B-0A06-0E534344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C9EFB3B-0487-BE8D-F49B-753515D3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1DCA3-8BC2-644C-A254-56C9F4AE4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9D9B1-5BAE-4B34-9D0D-C5152268F1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228" y="83888"/>
            <a:ext cx="1556583" cy="56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66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91320"/>
            <a:ext cx="11315700" cy="5407332"/>
          </a:xfrm>
        </p:spPr>
        <p:txBody>
          <a:bodyPr anchor="ctr"/>
          <a:lstStyle>
            <a:lvl1pPr algn="ctr">
              <a:defRPr sz="36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365522-880E-8EA9-7C10-41922C2B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8A495-76B1-0343-BEE2-04E21B01D55E}" type="datetime1">
              <a:rPr lang="en-US"/>
              <a:pPr>
                <a:defRPr/>
              </a:pPr>
              <a:t>9/12/2025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AEBD79B-F370-B6FA-3DB8-AC1AD66A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DC51DC-CA84-85FF-C617-02B75243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087D8-31B6-114D-9C18-DA1234BB4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4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FC0648-6381-38DD-379E-6492100E4011}"/>
              </a:ext>
            </a:extLst>
          </p:cNvPr>
          <p:cNvSpPr/>
          <p:nvPr userDrawn="1"/>
        </p:nvSpPr>
        <p:spPr>
          <a:xfrm>
            <a:off x="-25400" y="-12700"/>
            <a:ext cx="12217400" cy="6108700"/>
          </a:xfrm>
          <a:prstGeom prst="rect">
            <a:avLst/>
          </a:prstGeom>
          <a:solidFill>
            <a:srgbClr val="EB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366668"/>
            <a:ext cx="11315700" cy="1773239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4B602294-203F-2346-352B-75AEF6A5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09D8-14D5-DD48-92D7-6F7E584789BE}" type="datetime1">
              <a:rPr lang="en-US"/>
              <a:pPr>
                <a:defRPr/>
              </a:pPr>
              <a:t>9/12/2025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D7841CB-19EF-67CC-8059-CA64FBE7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D4C5861-9A1C-B7B9-FC34-A455FDE0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6AB3-73EE-7C47-99AF-B3E01AD6D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2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87A8345-4AD9-3C51-7CD7-AAA6DEA49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365125"/>
            <a:ext cx="112141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FEFAF4C-FEEA-8ABA-4649-0B49D8D09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1535559"/>
            <a:ext cx="112141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02692-9BCC-D2AC-4592-3D0B29EEC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44913" y="7740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6FB7EB-E4F1-D641-A166-D23D70AC98B9}" type="datetime1">
              <a:rPr lang="en-US"/>
              <a:pPr>
                <a:defRPr/>
              </a:pPr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989D2-BF65-60AD-5636-BFFFB0D24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6513" y="73691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97BC5-F8A7-864C-8920-75865B6D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3500" y="6292055"/>
            <a:ext cx="2743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262359F3-C0FE-264F-88B7-ADCDFA7C3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1" r:id="rId6"/>
    <p:sldLayoutId id="2147483697" r:id="rId7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EB0028"/>
          </a:solidFill>
          <a:latin typeface="Helvetica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B0028"/>
          </a:solidFill>
          <a:latin typeface="Helvetica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B0028"/>
          </a:solidFill>
          <a:latin typeface="Helvetica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B0028"/>
          </a:solidFill>
          <a:latin typeface="Helvetica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B0028"/>
          </a:solidFill>
          <a:latin typeface="Helvetica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B0028"/>
          </a:solidFill>
          <a:latin typeface="Helvetica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B0028"/>
          </a:solidFill>
          <a:latin typeface="Helvetica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B0028"/>
          </a:solidFill>
          <a:latin typeface="Helvetica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B0028"/>
          </a:solidFill>
          <a:latin typeface="Helvetica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66725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9"/>
        </a:buBlip>
        <a:defRPr kern="1200">
          <a:solidFill>
            <a:srgbClr val="767171"/>
          </a:solidFill>
          <a:latin typeface="Helvetica" pitchFamily="2" charset="0"/>
          <a:ea typeface="+mn-ea"/>
          <a:cs typeface="+mn-cs"/>
        </a:defRPr>
      </a:lvl2pPr>
      <a:lvl3pPr marL="466725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0"/>
        </a:buBlip>
        <a:defRPr kern="1200">
          <a:solidFill>
            <a:srgbClr val="767171"/>
          </a:solidFill>
          <a:latin typeface="Helvetica" pitchFamily="2" charset="0"/>
          <a:ea typeface="+mn-ea"/>
          <a:cs typeface="+mn-cs"/>
        </a:defRPr>
      </a:lvl3pPr>
      <a:lvl4pPr marL="466725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1"/>
        </a:buBlip>
        <a:defRPr kern="1200">
          <a:solidFill>
            <a:srgbClr val="767171"/>
          </a:solidFill>
          <a:latin typeface="Helvetica" pitchFamily="2" charset="0"/>
          <a:ea typeface="+mn-ea"/>
          <a:cs typeface="+mn-cs"/>
        </a:defRPr>
      </a:lvl4pPr>
      <a:lvl5pPr marL="466725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2"/>
        </a:buBlip>
        <a:defRPr kern="1200">
          <a:solidFill>
            <a:srgbClr val="76717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fleger@naphcc.org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8B943-BA8E-4EDB-AAAF-9DECF68DC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936" y="1811003"/>
            <a:ext cx="8037576" cy="3621025"/>
          </a:xfrm>
        </p:spPr>
        <p:txBody>
          <a:bodyPr/>
          <a:lstStyle/>
          <a:p>
            <a:pPr marL="0" indent="0" algn="ctr">
              <a:buNone/>
            </a:pPr>
            <a:br>
              <a:rPr lang="en-US" sz="2800"/>
            </a:br>
            <a:endParaRPr lang="en-US" sz="2800"/>
          </a:p>
          <a:p>
            <a:pPr marL="0" indent="0" algn="ctr">
              <a:buNone/>
            </a:pPr>
            <a:r>
              <a:rPr lang="en-US" sz="3200">
                <a:latin typeface="Helvetica"/>
                <a:cs typeface="Helvetica"/>
              </a:rPr>
              <a:t>CONNECT 2025 </a:t>
            </a:r>
            <a:endParaRPr lang="en-US" sz="3200">
              <a:cs typeface="Helvetica"/>
            </a:endParaRPr>
          </a:p>
          <a:p>
            <a:pPr marL="0" indent="0" algn="ctr">
              <a:buNone/>
            </a:pPr>
            <a:r>
              <a:rPr lang="en-US" sz="3200">
                <a:latin typeface="Helvetica"/>
                <a:cs typeface="Helvetica"/>
              </a:rPr>
              <a:t>What to Expect and How to Help</a:t>
            </a:r>
          </a:p>
          <a:p>
            <a:pPr marL="0" indent="0" algn="ctr">
              <a:buNone/>
            </a:pPr>
            <a:endParaRPr lang="en-US" sz="2800"/>
          </a:p>
          <a:p>
            <a:pPr marL="0" indent="0" algn="ctr">
              <a:buNone/>
            </a:pPr>
            <a:r>
              <a:rPr lang="en-US" b="0">
                <a:latin typeface="Helvetica"/>
                <a:cs typeface="Helvetica"/>
              </a:rPr>
              <a:t>Wednesday, August 27 – 2-3pm 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750CD-8D22-A28E-EF1B-C3DBA432D60C}"/>
              </a:ext>
            </a:extLst>
          </p:cNvPr>
          <p:cNvSpPr/>
          <p:nvPr/>
        </p:nvSpPr>
        <p:spPr>
          <a:xfrm>
            <a:off x="10268712" y="0"/>
            <a:ext cx="1923288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07A46A6A-2222-577B-C943-E4760D1F0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19" y="1086671"/>
            <a:ext cx="6154009" cy="144800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256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F56E7-235F-93DD-E310-5D0F68179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CAC6-B5DF-E9B4-3E6C-EA088166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200" b="1">
                <a:solidFill>
                  <a:srgbClr val="002060"/>
                </a:solidFill>
                <a:latin typeface="Helvetica"/>
                <a:cs typeface="Helvetica"/>
              </a:rPr>
              <a:t>     Questions?</a:t>
            </a:r>
            <a:endParaRPr lang="en-US" sz="5200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072E2-D12B-7D3D-95D3-3C610799B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1232737"/>
            <a:ext cx="5537200" cy="4673046"/>
          </a:xfrm>
        </p:spPr>
        <p:txBody>
          <a:bodyPr/>
          <a:lstStyle/>
          <a:p>
            <a:pPr marL="0" indent="0">
              <a:buNone/>
            </a:pPr>
            <a:br>
              <a:rPr lang="en-US" sz="1800">
                <a:latin typeface="Helvetica"/>
                <a:cs typeface="Helvetica"/>
              </a:rPr>
            </a:br>
            <a:endParaRPr lang="en-US">
              <a:cs typeface="Helvetic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D2EAA-F14D-E730-A200-D1AC5743D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914" y="1142022"/>
            <a:ext cx="8427357" cy="422854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en-US" sz="2800" b="0">
                <a:latin typeface="Helvetica"/>
                <a:cs typeface="Helvetica"/>
              </a:rPr>
            </a:b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 algn="ctr">
              <a:buNone/>
            </a:pPr>
            <a:endParaRPr lang="en-US">
              <a:latin typeface="Helvetica"/>
              <a:cs typeface="Helvetica"/>
            </a:endParaRPr>
          </a:p>
        </p:txBody>
      </p:sp>
      <p:pic>
        <p:nvPicPr>
          <p:cNvPr id="8" name="Picture 7" descr="A group of people standing in front of question marks&#10;&#10;AI-generated content may be incorrect.">
            <a:extLst>
              <a:ext uri="{FF2B5EF4-FFF2-40B4-BE49-F238E27FC236}">
                <a16:creationId xmlns:a16="http://schemas.microsoft.com/office/drawing/2014/main" id="{32316222-CB29-EED3-6211-05CAE9EBF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16" y="1219322"/>
            <a:ext cx="8109484" cy="43701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77F531-F646-732D-A7BD-63006DD354CD}"/>
              </a:ext>
            </a:extLst>
          </p:cNvPr>
          <p:cNvSpPr/>
          <p:nvPr/>
        </p:nvSpPr>
        <p:spPr>
          <a:xfrm>
            <a:off x="10451592" y="0"/>
            <a:ext cx="1740408" cy="78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2E6628B0-B17A-4A5C-B0EA-9BD197760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5578"/>
            <a:ext cx="2563204" cy="5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44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89D3E-C511-70E6-B689-087BA0EB2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0728D-E4D6-C387-9EFD-07E44381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82" y="518648"/>
            <a:ext cx="9042400" cy="1122742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2060"/>
                </a:solidFill>
                <a:latin typeface="Helvetica"/>
                <a:cs typeface="Helvetica"/>
              </a:rPr>
              <a:t>Important Reminders | Save the Date</a:t>
            </a:r>
            <a:endParaRPr lang="en-US" sz="3200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E6BFA-3FB3-232E-95C5-76F6C761C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1232737"/>
            <a:ext cx="5537200" cy="4673046"/>
          </a:xfrm>
        </p:spPr>
        <p:txBody>
          <a:bodyPr/>
          <a:lstStyle/>
          <a:p>
            <a:pPr marL="0" indent="0">
              <a:buNone/>
            </a:pPr>
            <a:br>
              <a:rPr lang="en-US" sz="1800">
                <a:latin typeface="Helvetica"/>
                <a:cs typeface="Helvetica"/>
              </a:rPr>
            </a:br>
            <a:endParaRPr lang="en-US">
              <a:cs typeface="Helvetic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7D5F9-C81D-E438-C618-66CDD5678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8581" y="1637543"/>
            <a:ext cx="11175482" cy="42814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>
                <a:latin typeface="Fira Sans"/>
                <a:cs typeface="Helvetica"/>
              </a:rPr>
              <a:t>September 10, 2pm ET </a:t>
            </a:r>
            <a:r>
              <a:rPr lang="en-US" sz="2800" b="0">
                <a:latin typeface="Fira Sans"/>
                <a:cs typeface="Helvetica"/>
              </a:rPr>
              <a:t>– 2026 Membership Renewal Kick Off </a:t>
            </a:r>
            <a:br>
              <a:rPr lang="en-US" sz="2800" b="0">
                <a:latin typeface="Fira Sans"/>
                <a:cs typeface="Helvetica"/>
              </a:rPr>
            </a:br>
            <a:endParaRPr lang="en-US" sz="2800" b="0"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>
                <a:latin typeface="Fira Sans"/>
                <a:cs typeface="Helvetica"/>
              </a:rPr>
              <a:t>September 17, 2pm ET </a:t>
            </a:r>
            <a:r>
              <a:rPr lang="en-US" sz="2800" b="0">
                <a:latin typeface="Fira Sans"/>
                <a:cs typeface="Helvetica"/>
              </a:rPr>
              <a:t>– Leadership Lab | Membership Profile Survey Results</a:t>
            </a:r>
            <a:br>
              <a:rPr lang="en-US" sz="2800" b="0">
                <a:latin typeface="Fira Sans"/>
                <a:cs typeface="Helvetica"/>
              </a:rPr>
            </a:br>
            <a:endParaRPr lang="en-US" sz="2800" b="0"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>
                <a:latin typeface="Fira Sans"/>
                <a:cs typeface="Helvetica"/>
              </a:rPr>
              <a:t>October 1, 2pm ET </a:t>
            </a:r>
            <a:r>
              <a:rPr lang="en-US" sz="2800" b="0">
                <a:latin typeface="Fira Sans"/>
                <a:cs typeface="Helvetica"/>
              </a:rPr>
              <a:t>– Annual Business Meeting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800" b="0"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>
                <a:latin typeface="Fira Sans"/>
                <a:cs typeface="Helvetica"/>
              </a:rPr>
              <a:t>October 27-30 </a:t>
            </a:r>
            <a:r>
              <a:rPr lang="en-US" sz="2800" b="0">
                <a:latin typeface="Fira Sans"/>
                <a:cs typeface="Helvetica"/>
              </a:rPr>
              <a:t>– CONNECT 2025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800" b="0">
              <a:solidFill>
                <a:srgbClr val="000000"/>
              </a:solidFill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Fira Sans"/>
                <a:cs typeface="Helvetica"/>
              </a:rPr>
              <a:t>October 19-22, </a:t>
            </a:r>
            <a:r>
              <a:rPr lang="en-US" sz="2800" i="1">
                <a:solidFill>
                  <a:srgbClr val="000000"/>
                </a:solidFill>
                <a:latin typeface="Fira Sans"/>
                <a:cs typeface="Helvetica"/>
              </a:rPr>
              <a:t>2026 </a:t>
            </a:r>
            <a:r>
              <a:rPr lang="en-US" sz="2800" b="0">
                <a:solidFill>
                  <a:srgbClr val="000000"/>
                </a:solidFill>
                <a:latin typeface="Fira Sans"/>
                <a:cs typeface="Helvetica"/>
              </a:rPr>
              <a:t>– CONNECT 2026 (Milwaukee, Wisconsin!)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800" b="0">
              <a:solidFill>
                <a:srgbClr val="000000"/>
              </a:solidFill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800" b="0">
              <a:solidFill>
                <a:srgbClr val="000000"/>
              </a:solidFill>
              <a:latin typeface="Fira Sans"/>
              <a:cs typeface="Helvetica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>
              <a:solidFill>
                <a:srgbClr val="000000"/>
              </a:solidFill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800" b="0">
              <a:solidFill>
                <a:srgbClr val="000000"/>
              </a:solidFill>
              <a:latin typeface="Fira Sans"/>
              <a:cs typeface="Helvetica"/>
            </a:endParaRPr>
          </a:p>
          <a:p>
            <a:pPr marL="239395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6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en-US" sz="2800" b="0">
                <a:latin typeface="Helvetica"/>
                <a:cs typeface="Helvetica"/>
              </a:rPr>
            </a:b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 algn="ctr">
              <a:buNone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3652A-6972-B1C0-1E56-94E601707F4E}"/>
              </a:ext>
            </a:extLst>
          </p:cNvPr>
          <p:cNvSpPr/>
          <p:nvPr/>
        </p:nvSpPr>
        <p:spPr>
          <a:xfrm>
            <a:off x="10451592" y="0"/>
            <a:ext cx="1740408" cy="78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E10A2067-FDA0-B954-37D2-EB1DD0377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5578"/>
            <a:ext cx="2563204" cy="5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88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F56E7-235F-93DD-E310-5D0F68179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logo&#10;&#10;AI-generated content may be incorrect.">
            <a:extLst>
              <a:ext uri="{FF2B5EF4-FFF2-40B4-BE49-F238E27FC236}">
                <a16:creationId xmlns:a16="http://schemas.microsoft.com/office/drawing/2014/main" id="{EA452275-A8FF-4F63-9795-E6DF97828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947" y="1196521"/>
            <a:ext cx="6942817" cy="4474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BCAC6-B5DF-E9B4-3E6C-EA0881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43" y="1142022"/>
            <a:ext cx="10243313" cy="1122742"/>
          </a:xfrm>
        </p:spPr>
        <p:txBody>
          <a:bodyPr/>
          <a:lstStyle/>
          <a:p>
            <a:pPr algn="ctr"/>
            <a:r>
              <a:rPr lang="en-US" sz="5200" b="1">
                <a:solidFill>
                  <a:srgbClr val="002060"/>
                </a:solidFill>
                <a:latin typeface="Helvetica"/>
                <a:cs typeface="Helvetica"/>
              </a:rPr>
              <a:t>Thank You to Our Sponsor</a:t>
            </a:r>
            <a:endParaRPr lang="en-US" sz="5200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072E2-D12B-7D3D-95D3-3C610799B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1232737"/>
            <a:ext cx="5537200" cy="4673046"/>
          </a:xfrm>
        </p:spPr>
        <p:txBody>
          <a:bodyPr/>
          <a:lstStyle/>
          <a:p>
            <a:pPr marL="0" indent="0">
              <a:buNone/>
            </a:pPr>
            <a:br>
              <a:rPr lang="en-US" sz="1800">
                <a:latin typeface="Helvetica"/>
                <a:cs typeface="Helvetica"/>
              </a:rPr>
            </a:br>
            <a:endParaRPr lang="en-US">
              <a:cs typeface="Helvetic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D2EAA-F14D-E730-A200-D1AC5743D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914" y="1142022"/>
            <a:ext cx="8427357" cy="422854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en-US" sz="2800" b="0">
                <a:latin typeface="Helvetica"/>
                <a:cs typeface="Helvetica"/>
              </a:rPr>
            </a:b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 algn="ctr">
              <a:buNone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7F531-F646-732D-A7BD-63006DD354CD}"/>
              </a:ext>
            </a:extLst>
          </p:cNvPr>
          <p:cNvSpPr/>
          <p:nvPr/>
        </p:nvSpPr>
        <p:spPr>
          <a:xfrm>
            <a:off x="10451592" y="0"/>
            <a:ext cx="1740408" cy="78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D43F816E-717F-431F-B3E9-3A90071C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5578"/>
            <a:ext cx="2563204" cy="5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61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3B03E-6EA2-4C8D-EE3A-DA1823951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DEDB2-B9B3-C7F5-9F39-5A4E3B6F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15" y="918986"/>
            <a:ext cx="10243313" cy="1122742"/>
          </a:xfrm>
        </p:spPr>
        <p:txBody>
          <a:bodyPr/>
          <a:lstStyle/>
          <a:p>
            <a:pPr algn="ctr"/>
            <a:r>
              <a:rPr lang="en-US" sz="5200" b="1">
                <a:solidFill>
                  <a:srgbClr val="002060"/>
                </a:solidFill>
                <a:latin typeface="Helvetica"/>
                <a:cs typeface="Helvetica"/>
              </a:rPr>
              <a:t>We'll See You There!</a:t>
            </a:r>
            <a:endParaRPr lang="en-US"/>
          </a:p>
          <a:p>
            <a:pPr algn="ctr"/>
            <a:endParaRPr lang="en-US" b="1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0271F-C8BE-F887-49D0-798A2A91B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1232737"/>
            <a:ext cx="5537200" cy="4673046"/>
          </a:xfrm>
        </p:spPr>
        <p:txBody>
          <a:bodyPr/>
          <a:lstStyle/>
          <a:p>
            <a:pPr marL="0" indent="0">
              <a:buNone/>
            </a:pPr>
            <a:br>
              <a:rPr lang="en-US" sz="1800">
                <a:latin typeface="Helvetica"/>
                <a:cs typeface="Helvetica"/>
              </a:rPr>
            </a:br>
            <a:endParaRPr lang="en-US">
              <a:cs typeface="Helvetic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75AC2-40B8-F1A7-7B7E-1F59CA1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914" y="1142022"/>
            <a:ext cx="8427357" cy="422854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en-US" sz="2800" b="0">
                <a:latin typeface="Helvetica"/>
                <a:cs typeface="Helvetica"/>
              </a:rPr>
            </a:b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 algn="ctr">
              <a:buNone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004E69-431A-BE9D-7020-0DED87BC30F9}"/>
              </a:ext>
            </a:extLst>
          </p:cNvPr>
          <p:cNvSpPr/>
          <p:nvPr/>
        </p:nvSpPr>
        <p:spPr>
          <a:xfrm>
            <a:off x="10451592" y="0"/>
            <a:ext cx="1740408" cy="78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7CD440E2-76D3-7B63-5B10-2DD2C2C30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5578"/>
            <a:ext cx="2563204" cy="5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HCC CONNECT 2025  Main banner">
            <a:extLst>
              <a:ext uri="{FF2B5EF4-FFF2-40B4-BE49-F238E27FC236}">
                <a16:creationId xmlns:a16="http://schemas.microsoft.com/office/drawing/2014/main" id="{65014AA8-2535-9B26-7306-3AAB844FA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" y="2598127"/>
            <a:ext cx="12183533" cy="14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5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BE399-DEA9-CC98-5A43-72E297F4C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BCD8-6718-CF9C-353C-9B1DC7EF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002060"/>
                </a:solidFill>
                <a:latin typeface="Helvetica"/>
                <a:cs typeface="Helvetica"/>
              </a:rPr>
              <a:t>CONNECT Marketing: Available Tools </a:t>
            </a:r>
          </a:p>
          <a:p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211F-520A-3597-4CDD-0777A4C6C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1232737"/>
            <a:ext cx="5537200" cy="4673046"/>
          </a:xfrm>
        </p:spPr>
        <p:txBody>
          <a:bodyPr/>
          <a:lstStyle/>
          <a:p>
            <a:pPr marL="0" indent="0">
              <a:buNone/>
            </a:pPr>
            <a:br>
              <a:rPr lang="en-US" sz="1800">
                <a:latin typeface="Helvetica"/>
                <a:cs typeface="Helvetica"/>
              </a:rPr>
            </a:br>
            <a:endParaRPr lang="en-US">
              <a:cs typeface="Helvetic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AA824-4EE8-F623-A937-52A42A3E1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914" y="1142022"/>
            <a:ext cx="11593285" cy="490890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b="0">
                <a:latin typeface="Fira Sans"/>
                <a:cs typeface="Helvetica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en-US" sz="2800" b="0">
                <a:latin typeface="Helvetica"/>
                <a:cs typeface="Helvetica"/>
              </a:rPr>
            </a:b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800" b="0">
                <a:latin typeface="Helvetica"/>
                <a:cs typeface="Helvetica"/>
              </a:rPr>
              <a:t>                                   Charlotte Perham		      Neil Leisenring</a:t>
            </a:r>
            <a:endParaRPr lang="en-US" sz="180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800" b="0">
                <a:latin typeface="Helvetica"/>
                <a:cs typeface="Helvetica"/>
              </a:rPr>
              <a:t>                                   VP, Communications		      Marketing Manager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800" b="0">
                <a:latin typeface="Helvetica"/>
                <a:cs typeface="Helvetica"/>
              </a:rPr>
              <a:t>                                   PHCC—National Association 	      PHCC—National Association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 algn="ctr">
              <a:buNone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84801B-C628-2790-B75A-B4B4CD8071A9}"/>
              </a:ext>
            </a:extLst>
          </p:cNvPr>
          <p:cNvSpPr/>
          <p:nvPr/>
        </p:nvSpPr>
        <p:spPr>
          <a:xfrm>
            <a:off x="10341864" y="0"/>
            <a:ext cx="1850136" cy="713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red and blue logo&#10;&#10;Description automatically generated">
            <a:extLst>
              <a:ext uri="{FF2B5EF4-FFF2-40B4-BE49-F238E27FC236}">
                <a16:creationId xmlns:a16="http://schemas.microsoft.com/office/drawing/2014/main" id="{21657A37-8938-4B47-B003-C175879CD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645" y="4890684"/>
            <a:ext cx="1209053" cy="1055611"/>
          </a:xfrm>
          <a:prstGeom prst="rect">
            <a:avLst/>
          </a:prstGeom>
        </p:spPr>
      </p:pic>
      <p:pic>
        <p:nvPicPr>
          <p:cNvPr id="21" name="Picture 1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673B7C24-62FE-4A80-9440-C51B9F399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5578"/>
            <a:ext cx="2563204" cy="5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3341033E-404A-9997-E3EF-0D8A484F7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291" y="1695449"/>
            <a:ext cx="2201334" cy="2313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21B37-7BD0-494F-82DB-09AB4354B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556" y="1637416"/>
            <a:ext cx="2362440" cy="2366201"/>
          </a:xfrm>
          <a:prstGeom prst="rect">
            <a:avLst/>
          </a:prstGeom>
        </p:spPr>
      </p:pic>
      <p:pic>
        <p:nvPicPr>
          <p:cNvPr id="14" name="Picture 13" descr="A red and blue logo&#10;&#10;Description automatically generated">
            <a:extLst>
              <a:ext uri="{FF2B5EF4-FFF2-40B4-BE49-F238E27FC236}">
                <a16:creationId xmlns:a16="http://schemas.microsoft.com/office/drawing/2014/main" id="{E1B53253-AA3C-4938-8F83-8CDC9D8BC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249" y="4890684"/>
            <a:ext cx="1209053" cy="10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1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7338A-D3C3-8D7A-9AFF-9A6621E0A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6B8FB-A67E-84AF-D24B-41171C516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200" b="1">
                <a:solidFill>
                  <a:srgbClr val="002060"/>
                </a:solidFill>
                <a:latin typeface="Helvetica"/>
                <a:cs typeface="Helvetica"/>
              </a:rPr>
              <a:t>     </a:t>
            </a:r>
            <a:endParaRPr lang="en-US" sz="5200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651A3-FFD7-949D-72F0-C752E4099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406" y="1487866"/>
            <a:ext cx="3277354" cy="4417917"/>
          </a:xfrm>
        </p:spPr>
        <p:txBody>
          <a:bodyPr/>
          <a:lstStyle/>
          <a:p>
            <a:pPr marL="0" indent="0">
              <a:buNone/>
            </a:pPr>
            <a:br>
              <a:rPr lang="en-US" sz="1800">
                <a:latin typeface="Helvetica"/>
                <a:cs typeface="Helvetica"/>
              </a:rPr>
            </a:br>
            <a:endParaRPr lang="en-US">
              <a:cs typeface="Helvetic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2554D-5AC2-D587-93FA-17FD62A61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913" y="1487867"/>
            <a:ext cx="3777879" cy="455984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Print ads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Flyers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Web banners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Digital ads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Chapter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Resource Content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Social Media Kit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b="0">
                <a:latin typeface="Fira Sans"/>
                <a:cs typeface="Helvetica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en-US" sz="2800" b="0">
                <a:latin typeface="Helvetica"/>
                <a:cs typeface="Helvetica"/>
              </a:rPr>
            </a:b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 algn="ctr">
              <a:buNone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70ECCF-C060-6F6E-82CD-0082B901694F}"/>
              </a:ext>
            </a:extLst>
          </p:cNvPr>
          <p:cNvSpPr/>
          <p:nvPr/>
        </p:nvSpPr>
        <p:spPr>
          <a:xfrm>
            <a:off x="10451592" y="0"/>
            <a:ext cx="1740408" cy="78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B5282C12-7755-9282-3690-2831EF528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5578"/>
            <a:ext cx="2563204" cy="5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4A63698-4E0F-7448-821F-F79B9325DB25}"/>
              </a:ext>
            </a:extLst>
          </p:cNvPr>
          <p:cNvSpPr txBox="1">
            <a:spLocks/>
          </p:cNvSpPr>
          <p:nvPr/>
        </p:nvSpPr>
        <p:spPr bwMode="auto">
          <a:xfrm>
            <a:off x="635000" y="517526"/>
            <a:ext cx="9042400" cy="112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EB0028"/>
                </a:solidFill>
                <a:latin typeface="Helvetica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9pPr>
          </a:lstStyle>
          <a:p>
            <a:pPr algn="ctr"/>
            <a:r>
              <a:rPr lang="en-US" b="1">
                <a:solidFill>
                  <a:srgbClr val="002060"/>
                </a:solidFill>
                <a:latin typeface="Helvetica"/>
                <a:cs typeface="Helvetica"/>
              </a:rPr>
              <a:t>CONNECT 2025 Marketing Tools </a:t>
            </a:r>
          </a:p>
          <a:p>
            <a:pPr algn="ctr"/>
            <a:endParaRPr lang="en-US" b="1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>
              <a:cs typeface="Helvetica"/>
            </a:endParaRPr>
          </a:p>
        </p:txBody>
      </p:sp>
      <p:pic>
        <p:nvPicPr>
          <p:cNvPr id="8" name="Picture 7" descr="A purple and blue cover with white text and circles&#10;&#10;AI-generated content may be incorrect.">
            <a:extLst>
              <a:ext uri="{FF2B5EF4-FFF2-40B4-BE49-F238E27FC236}">
                <a16:creationId xmlns:a16="http://schemas.microsoft.com/office/drawing/2014/main" id="{EDBC29CD-C223-0E2F-814A-5CD3A5003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551" y="1201098"/>
            <a:ext cx="3273149" cy="2106696"/>
          </a:xfrm>
          <a:prstGeom prst="rect">
            <a:avLst/>
          </a:prstGeom>
        </p:spPr>
      </p:pic>
      <p:pic>
        <p:nvPicPr>
          <p:cNvPr id="11" name="Picture 10" descr="A purple and white logo&#10;&#10;AI-generated content may be incorrect.">
            <a:extLst>
              <a:ext uri="{FF2B5EF4-FFF2-40B4-BE49-F238E27FC236}">
                <a16:creationId xmlns:a16="http://schemas.microsoft.com/office/drawing/2014/main" id="{962DE014-1E2F-0645-A988-B82BA1F62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125" y="1269673"/>
            <a:ext cx="4634299" cy="811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1E495D-6961-697C-994A-CE19850EA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9040" y="2392415"/>
            <a:ext cx="2356063" cy="31579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2F3DC4-3CB9-A119-B241-BEEA4A9B4D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3424" y="3471388"/>
            <a:ext cx="3253276" cy="25834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ADAEA1-B639-5208-0638-375B5FCDBA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1667" y="2594468"/>
            <a:ext cx="2189210" cy="27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5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45081-E9BC-3ABA-6E2E-0C577B6FA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9AA84-9623-925D-20FE-708B52C9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200" b="1">
                <a:solidFill>
                  <a:srgbClr val="002060"/>
                </a:solidFill>
                <a:latin typeface="Helvetica"/>
                <a:cs typeface="Helvetica"/>
              </a:rPr>
              <a:t>     </a:t>
            </a:r>
            <a:endParaRPr lang="en-US" sz="5200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606EC-DEFB-2EF2-AC08-B720313EA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406" y="1487866"/>
            <a:ext cx="3277354" cy="4417917"/>
          </a:xfrm>
        </p:spPr>
        <p:txBody>
          <a:bodyPr/>
          <a:lstStyle/>
          <a:p>
            <a:pPr marL="0" indent="0">
              <a:buNone/>
            </a:pPr>
            <a:br>
              <a:rPr lang="en-US" sz="1800">
                <a:latin typeface="Helvetica"/>
                <a:cs typeface="Helvetica"/>
              </a:rPr>
            </a:br>
            <a:endParaRPr lang="en-US">
              <a:cs typeface="Helvetic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0D682-564E-32F2-BAF4-62C421EFD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913" y="2109458"/>
            <a:ext cx="5802087" cy="393825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Find in Chapter Resource Center</a:t>
            </a:r>
            <a:br>
              <a:rPr lang="en-US" sz="2800" b="0">
                <a:latin typeface="Fira Sans"/>
                <a:cs typeface="Helvetica"/>
              </a:rPr>
            </a:br>
            <a:endParaRPr lang="en-US" sz="2800" b="0"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“2025 CONNECT-Social Media Kit Copy” Document</a:t>
            </a:r>
            <a:br>
              <a:rPr lang="en-US" sz="2800" b="0">
                <a:latin typeface="Fira Sans"/>
                <a:cs typeface="Helvetica"/>
              </a:rPr>
            </a:br>
            <a:endParaRPr lang="en-US" sz="2800" b="0"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Images in folders align with social media copy options </a:t>
            </a:r>
            <a:br>
              <a:rPr lang="en-US" sz="2800" b="0">
                <a:latin typeface="Fira Sans"/>
                <a:cs typeface="Helvetica"/>
              </a:rPr>
            </a:br>
            <a:endParaRPr lang="en-US" sz="2800" b="0"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Thank you for engaging with us!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b="0">
                <a:latin typeface="Fira Sans"/>
                <a:cs typeface="Helvetica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en-US" sz="2800" b="0">
                <a:latin typeface="Helvetica"/>
                <a:cs typeface="Helvetica"/>
              </a:rPr>
            </a:b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 algn="ctr">
              <a:buNone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D09FAD-D3C3-5614-7DD9-D70815EBF7FF}"/>
              </a:ext>
            </a:extLst>
          </p:cNvPr>
          <p:cNvSpPr/>
          <p:nvPr/>
        </p:nvSpPr>
        <p:spPr>
          <a:xfrm>
            <a:off x="10451592" y="0"/>
            <a:ext cx="1740408" cy="78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7CF03B79-64AE-A028-3EBC-CE0E207A3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5578"/>
            <a:ext cx="2563204" cy="5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9CFF9C-882D-434D-7C95-2A6BC33AD6D8}"/>
              </a:ext>
            </a:extLst>
          </p:cNvPr>
          <p:cNvSpPr txBox="1">
            <a:spLocks/>
          </p:cNvSpPr>
          <p:nvPr/>
        </p:nvSpPr>
        <p:spPr bwMode="auto">
          <a:xfrm>
            <a:off x="635000" y="517526"/>
            <a:ext cx="9042400" cy="112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EB0028"/>
                </a:solidFill>
                <a:latin typeface="Helvetica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9pPr>
          </a:lstStyle>
          <a:p>
            <a:pPr algn="ctr"/>
            <a:r>
              <a:rPr lang="en-US" b="1">
                <a:solidFill>
                  <a:srgbClr val="002060"/>
                </a:solidFill>
                <a:latin typeface="Helvetica"/>
                <a:cs typeface="Helvetica"/>
              </a:rPr>
              <a:t>CONNECT 2025 Social Media Kit</a:t>
            </a:r>
          </a:p>
          <a:p>
            <a:pPr algn="ctr"/>
            <a:endParaRPr lang="en-US" b="1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>
              <a:cs typeface="Helvetic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0E59DA-55BB-93B6-06E9-2B093F9C6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635" y="1756917"/>
            <a:ext cx="4605167" cy="44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1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EC445-1A68-C9C8-3C83-6D47676B3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6216F-79D9-0D03-BE07-67AD142F7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200" b="1">
                <a:solidFill>
                  <a:srgbClr val="002060"/>
                </a:solidFill>
                <a:latin typeface="Helvetica"/>
                <a:cs typeface="Helvetica"/>
              </a:rPr>
              <a:t>     </a:t>
            </a:r>
            <a:endParaRPr lang="en-US" sz="5200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16605-BD66-BCAB-9302-2E81FEDAF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406" y="1487866"/>
            <a:ext cx="3277354" cy="4417917"/>
          </a:xfrm>
        </p:spPr>
        <p:txBody>
          <a:bodyPr/>
          <a:lstStyle/>
          <a:p>
            <a:pPr marL="0" indent="0">
              <a:buNone/>
            </a:pPr>
            <a:br>
              <a:rPr lang="en-US" sz="1800">
                <a:latin typeface="Helvetica"/>
                <a:cs typeface="Helvetica"/>
              </a:rPr>
            </a:br>
            <a:endParaRPr lang="en-US">
              <a:cs typeface="Helvetic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B4A9A-039A-C887-A8AD-00DF21B3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913" y="2109458"/>
            <a:ext cx="5802087" cy="393825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b="0">
                <a:latin typeface="Fira Sans"/>
                <a:cs typeface="Helvetica"/>
              </a:rPr>
              <a:t>Comprehensive Marketing Plan </a:t>
            </a:r>
            <a:br>
              <a:rPr lang="en-US" sz="3200" b="0">
                <a:latin typeface="Fira Sans"/>
                <a:cs typeface="Helvetica"/>
              </a:rPr>
            </a:br>
            <a:endParaRPr lang="en-US" sz="3200" b="0"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b="0">
                <a:latin typeface="Fira Sans"/>
                <a:cs typeface="Helvetica"/>
              </a:rPr>
              <a:t>Priorities for 2025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b="0">
                <a:latin typeface="Fira Sans"/>
                <a:cs typeface="Helvetica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en-US" sz="2800" b="0">
                <a:latin typeface="Helvetica"/>
                <a:cs typeface="Helvetica"/>
              </a:rPr>
            </a:b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 algn="ctr">
              <a:buNone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4ED20-67B0-FA14-4D6A-745A6CDA631B}"/>
              </a:ext>
            </a:extLst>
          </p:cNvPr>
          <p:cNvSpPr/>
          <p:nvPr/>
        </p:nvSpPr>
        <p:spPr>
          <a:xfrm>
            <a:off x="10451592" y="0"/>
            <a:ext cx="1740408" cy="78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ACBABFFD-1399-6B1C-CB2C-FCD78395E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5578"/>
            <a:ext cx="2563204" cy="5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A365B21-89F3-933C-E377-E8BBEFF6BE15}"/>
              </a:ext>
            </a:extLst>
          </p:cNvPr>
          <p:cNvSpPr txBox="1">
            <a:spLocks/>
          </p:cNvSpPr>
          <p:nvPr/>
        </p:nvSpPr>
        <p:spPr bwMode="auto">
          <a:xfrm>
            <a:off x="635000" y="517526"/>
            <a:ext cx="9042400" cy="112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EB0028"/>
                </a:solidFill>
                <a:latin typeface="Helvetica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9pPr>
          </a:lstStyle>
          <a:p>
            <a:pPr algn="ctr"/>
            <a:r>
              <a:rPr lang="en-US" b="1">
                <a:solidFill>
                  <a:srgbClr val="002060"/>
                </a:solidFill>
                <a:latin typeface="Helvetica"/>
                <a:cs typeface="Helvetica"/>
              </a:rPr>
              <a:t>Sonnhalter CONNECT 2025 Update </a:t>
            </a:r>
          </a:p>
          <a:p>
            <a:pPr algn="ctr"/>
            <a:endParaRPr lang="en-US" b="1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>
              <a:cs typeface="Helvetic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5D28CD-230A-428F-BD23-FBC78F53E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228" y="1281469"/>
            <a:ext cx="3934374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0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58585-C3DB-B7B8-631C-E76CE09A6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ABA1E-3337-F10A-1251-3FDD20BB4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200" b="1">
                <a:solidFill>
                  <a:srgbClr val="002060"/>
                </a:solidFill>
                <a:latin typeface="Helvetica"/>
                <a:cs typeface="Helvetica"/>
              </a:rPr>
              <a:t>     </a:t>
            </a:r>
            <a:endParaRPr lang="en-US" sz="5200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DD2D5-0586-5172-8D6C-5B0A052C2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406" y="1487866"/>
            <a:ext cx="3277354" cy="4417917"/>
          </a:xfrm>
        </p:spPr>
        <p:txBody>
          <a:bodyPr/>
          <a:lstStyle/>
          <a:p>
            <a:pPr marL="0" indent="0">
              <a:buNone/>
            </a:pPr>
            <a:br>
              <a:rPr lang="en-US" sz="1800">
                <a:latin typeface="Helvetica"/>
                <a:cs typeface="Helvetica"/>
              </a:rPr>
            </a:br>
            <a:endParaRPr lang="en-US">
              <a:cs typeface="Helvetic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B86D5-A3C5-4979-D091-FE2EB7FFC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600" y="1711500"/>
            <a:ext cx="10046580" cy="44102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Folks are registering later for events</a:t>
            </a:r>
            <a:br>
              <a:rPr lang="en-US" sz="2800" b="0">
                <a:latin typeface="Fira Sans"/>
                <a:cs typeface="Helvetica"/>
              </a:rPr>
            </a:br>
            <a:endParaRPr lang="en-US" sz="2800" b="0"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Early bird discounts are not as much of a draw</a:t>
            </a:r>
            <a:br>
              <a:rPr lang="en-US" sz="2800" b="0">
                <a:latin typeface="Fira Sans"/>
                <a:cs typeface="Helvetica"/>
              </a:rPr>
            </a:br>
            <a:endParaRPr lang="en-US" sz="2800" b="0"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One-on-one informal emails (contractor-to-contractor) can help convince someone to attend</a:t>
            </a:r>
            <a:br>
              <a:rPr lang="en-US" sz="2800" b="0">
                <a:latin typeface="Fira Sans"/>
                <a:cs typeface="Helvetica"/>
              </a:rPr>
            </a:br>
            <a:endParaRPr lang="en-US" sz="2800" b="0"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Print marketing continues to decline</a:t>
            </a:r>
            <a:br>
              <a:rPr lang="en-US" sz="2800" b="0">
                <a:latin typeface="Fira Sans"/>
                <a:cs typeface="Helvetica"/>
              </a:rPr>
            </a:br>
            <a:endParaRPr lang="en-US" sz="2800" b="0"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Social media is a key resource for contractors leading up to, during and after the event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b="0">
                <a:latin typeface="Fira Sans"/>
                <a:cs typeface="Helvetica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en-US" sz="2800" b="0">
                <a:latin typeface="Helvetica"/>
                <a:cs typeface="Helvetica"/>
              </a:rPr>
            </a:b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 algn="ctr">
              <a:buNone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8E8CC7-914C-42AB-EDD3-17474753A451}"/>
              </a:ext>
            </a:extLst>
          </p:cNvPr>
          <p:cNvSpPr/>
          <p:nvPr/>
        </p:nvSpPr>
        <p:spPr>
          <a:xfrm>
            <a:off x="10451592" y="0"/>
            <a:ext cx="1740408" cy="78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DC73F9E8-097A-1447-18A8-8D5E20EAF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5578"/>
            <a:ext cx="2563204" cy="5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823FD8-84DD-40C5-90C1-44E7643E6A3B}"/>
              </a:ext>
            </a:extLst>
          </p:cNvPr>
          <p:cNvSpPr txBox="1">
            <a:spLocks/>
          </p:cNvSpPr>
          <p:nvPr/>
        </p:nvSpPr>
        <p:spPr bwMode="auto">
          <a:xfrm>
            <a:off x="635000" y="517526"/>
            <a:ext cx="9042400" cy="112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EB0028"/>
                </a:solidFill>
                <a:latin typeface="Helvetica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B0028"/>
                </a:solidFill>
                <a:latin typeface="Helvetica" pitchFamily="2" charset="0"/>
              </a:defRPr>
            </a:lvl9pPr>
          </a:lstStyle>
          <a:p>
            <a:pPr algn="ctr"/>
            <a:r>
              <a:rPr lang="en-US" b="1">
                <a:solidFill>
                  <a:srgbClr val="002060"/>
                </a:solidFill>
                <a:latin typeface="Helvetica"/>
                <a:cs typeface="Helvetica"/>
              </a:rPr>
              <a:t>5 Industry Event Marketing Trends</a:t>
            </a:r>
          </a:p>
          <a:p>
            <a:r>
              <a:rPr lang="en-US" sz="1600" i="1">
                <a:solidFill>
                  <a:schemeClr val="tx1"/>
                </a:solidFill>
              </a:rPr>
              <a:t>Gathered from conversations with industry media, manufacturers and PHCC chapter executives, as well as ASAE reports. </a:t>
            </a:r>
            <a:endParaRPr lang="en-US" sz="1600">
              <a:solidFill>
                <a:schemeClr val="tx1"/>
              </a:solidFill>
            </a:endParaRPr>
          </a:p>
          <a:p>
            <a:endParaRPr lang="en-US">
              <a:cs typeface="Helvetica"/>
            </a:endParaRPr>
          </a:p>
          <a:p>
            <a:endParaRPr lang="en-US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2925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BE399-DEA9-CC98-5A43-72E297F4C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BCD8-6718-CF9C-353C-9B1DC7EF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002060"/>
                </a:solidFill>
                <a:latin typeface="Helvetica"/>
                <a:cs typeface="Helvetica"/>
              </a:rPr>
              <a:t>CONNECT: Onsite Experience</a:t>
            </a:r>
          </a:p>
          <a:p>
            <a:pPr algn="ctr"/>
            <a:endParaRPr lang="en-US" b="1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211F-520A-3597-4CDD-0777A4C6C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1232737"/>
            <a:ext cx="5537200" cy="4673046"/>
          </a:xfrm>
        </p:spPr>
        <p:txBody>
          <a:bodyPr/>
          <a:lstStyle/>
          <a:p>
            <a:pPr marL="0" indent="0">
              <a:buNone/>
            </a:pPr>
            <a:br>
              <a:rPr lang="en-US" sz="1800">
                <a:latin typeface="Helvetica"/>
                <a:cs typeface="Helvetica"/>
              </a:rPr>
            </a:br>
            <a:endParaRPr lang="en-US">
              <a:cs typeface="Helvetic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AA824-4EE8-F623-A937-52A42A3E1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081319" y="1099047"/>
            <a:ext cx="11593285" cy="490890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b="0">
                <a:latin typeface="Fira Sans"/>
                <a:cs typeface="Helvetica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en-US" sz="2800" b="0">
                <a:latin typeface="Helvetica"/>
                <a:cs typeface="Helvetica"/>
              </a:rPr>
            </a:b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800" b="0">
                <a:latin typeface="Helvetica"/>
                <a:cs typeface="Helvetica"/>
              </a:rPr>
              <a:t>                                   Tanya Coogan		      Jordan Fleger</a:t>
            </a:r>
            <a:endParaRPr lang="en-US" sz="180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800" b="0">
                <a:latin typeface="Helvetica"/>
                <a:cs typeface="Helvetica"/>
              </a:rPr>
              <a:t>                                   Sr. Director, Membership	      Manager, Membership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800" b="0">
                <a:latin typeface="Helvetica"/>
                <a:cs typeface="Helvetica"/>
              </a:rPr>
              <a:t>		      PHCC—National Association 	      PHCC—National Association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 algn="ctr">
              <a:buNone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84801B-C628-2790-B75A-B4B4CD8071A9}"/>
              </a:ext>
            </a:extLst>
          </p:cNvPr>
          <p:cNvSpPr/>
          <p:nvPr/>
        </p:nvSpPr>
        <p:spPr>
          <a:xfrm>
            <a:off x="10341864" y="0"/>
            <a:ext cx="1850136" cy="713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red and blue logo&#10;&#10;Description automatically generated">
            <a:extLst>
              <a:ext uri="{FF2B5EF4-FFF2-40B4-BE49-F238E27FC236}">
                <a16:creationId xmlns:a16="http://schemas.microsoft.com/office/drawing/2014/main" id="{21657A37-8938-4B47-B003-C175879CD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12" y="4847709"/>
            <a:ext cx="1209053" cy="1055611"/>
          </a:xfrm>
          <a:prstGeom prst="rect">
            <a:avLst/>
          </a:prstGeom>
        </p:spPr>
      </p:pic>
      <p:pic>
        <p:nvPicPr>
          <p:cNvPr id="21" name="Picture 1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673B7C24-62FE-4A80-9440-C51B9F399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496" y="237916"/>
            <a:ext cx="2563204" cy="5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red and blue logo&#10;&#10;Description automatically generated">
            <a:extLst>
              <a:ext uri="{FF2B5EF4-FFF2-40B4-BE49-F238E27FC236}">
                <a16:creationId xmlns:a16="http://schemas.microsoft.com/office/drawing/2014/main" id="{917C2BA6-1FA5-4F9A-9745-0C1D5DB71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273" y="4847708"/>
            <a:ext cx="1209053" cy="1055611"/>
          </a:xfrm>
          <a:prstGeom prst="rect">
            <a:avLst/>
          </a:prstGeom>
        </p:spPr>
      </p:pic>
      <p:pic>
        <p:nvPicPr>
          <p:cNvPr id="3080" name="Picture 8" descr="Elizabeth Davis - CM Event Solutions">
            <a:extLst>
              <a:ext uri="{FF2B5EF4-FFF2-40B4-BE49-F238E27FC236}">
                <a16:creationId xmlns:a16="http://schemas.microsoft.com/office/drawing/2014/main" id="{E36A7F8C-E026-4B0F-ADBB-7909D711E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313" y="1735966"/>
            <a:ext cx="1433449" cy="214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79114E-5404-4D29-963F-0162EFF734AC}"/>
              </a:ext>
            </a:extLst>
          </p:cNvPr>
          <p:cNvSpPr txBox="1"/>
          <p:nvPr/>
        </p:nvSpPr>
        <p:spPr>
          <a:xfrm>
            <a:off x="9076267" y="3927569"/>
            <a:ext cx="2396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Elizabeth Davis</a:t>
            </a:r>
          </a:p>
          <a:p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Managing Director</a:t>
            </a:r>
          </a:p>
          <a:p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CM Event Solutions</a:t>
            </a:r>
          </a:p>
        </p:txBody>
      </p:sp>
      <p:pic>
        <p:nvPicPr>
          <p:cNvPr id="3082" name="Picture 10" descr="CM Event Solutions: A Fresh Approach to ...">
            <a:extLst>
              <a:ext uri="{FF2B5EF4-FFF2-40B4-BE49-F238E27FC236}">
                <a16:creationId xmlns:a16="http://schemas.microsoft.com/office/drawing/2014/main" id="{EACC6FA8-4521-40C4-A475-F84B218EE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417" y="4848702"/>
            <a:ext cx="2639028" cy="10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1E7FD4AF-C626-3B4D-7C18-994E4CD02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6433" y="1739370"/>
            <a:ext cx="2230968" cy="2204509"/>
          </a:xfrm>
          <a:prstGeom prst="rect">
            <a:avLst/>
          </a:prstGeom>
        </p:spPr>
      </p:pic>
      <p:pic>
        <p:nvPicPr>
          <p:cNvPr id="12" name="Picture 11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7DF19DF2-80F2-D2D6-CB17-48AA8DD755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4167" y="1698623"/>
            <a:ext cx="2084919" cy="22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7338A-D3C3-8D7A-9AFF-9A6621E0A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6B8FB-A67E-84AF-D24B-41171C51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82" y="518648"/>
            <a:ext cx="9042400" cy="1122742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2060"/>
                </a:solidFill>
                <a:latin typeface="Helvetica"/>
                <a:cs typeface="Helvetica"/>
              </a:rPr>
              <a:t>Chapter Executive Experience </a:t>
            </a:r>
            <a:r>
              <a:rPr lang="en-US" sz="3200" b="1">
                <a:solidFill>
                  <a:srgbClr val="002060"/>
                </a:solidFill>
                <a:latin typeface="Helvetica"/>
                <a:cs typeface="Helvetica"/>
              </a:rPr>
              <a:t>   </a:t>
            </a:r>
            <a:endParaRPr lang="en-US" sz="3200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651A3-FFD7-949D-72F0-C752E4099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1232737"/>
            <a:ext cx="5537200" cy="4673046"/>
          </a:xfrm>
        </p:spPr>
        <p:txBody>
          <a:bodyPr/>
          <a:lstStyle/>
          <a:p>
            <a:pPr marL="0" indent="0">
              <a:buNone/>
            </a:pPr>
            <a:br>
              <a:rPr lang="en-US" sz="1800">
                <a:latin typeface="Helvetica"/>
                <a:cs typeface="Helvetica"/>
              </a:rPr>
            </a:br>
            <a:endParaRPr lang="en-US">
              <a:cs typeface="Helvetic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2554D-5AC2-D587-93FA-17FD62A61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8581" y="1690460"/>
            <a:ext cx="9798021" cy="42285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Overview of the venue (map)</a:t>
            </a:r>
            <a:br>
              <a:rPr lang="en-US" sz="2800" b="0">
                <a:latin typeface="Fira Sans"/>
                <a:cs typeface="Helvetica"/>
              </a:rPr>
            </a:br>
            <a:endParaRPr lang="en-US" sz="2800" b="0"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Space available at the conference center – send requests to Jordan ASAP (</a:t>
            </a:r>
            <a:r>
              <a:rPr lang="en-US" sz="2800" b="0">
                <a:latin typeface="Fira Sans"/>
                <a:cs typeface="Helvetica"/>
                <a:hlinkClick r:id="rId2"/>
              </a:rPr>
              <a:t>fleger@naphcc.org</a:t>
            </a:r>
            <a:r>
              <a:rPr lang="en-US" sz="2800" b="0">
                <a:latin typeface="Fira Sans"/>
                <a:cs typeface="Helvetica"/>
              </a:rPr>
              <a:t> )</a:t>
            </a:r>
            <a:br>
              <a:rPr lang="en-US" sz="2800" b="0">
                <a:latin typeface="Fira Sans"/>
                <a:cs typeface="Helvetica"/>
              </a:rPr>
            </a:br>
            <a:endParaRPr lang="en-US" sz="2800" b="0"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Walkable restaurants for board/members for dinner</a:t>
            </a:r>
            <a:br>
              <a:rPr lang="en-US" sz="2800" b="0">
                <a:latin typeface="Fira Sans"/>
                <a:cs typeface="Helvetica"/>
              </a:rPr>
            </a:br>
            <a:endParaRPr lang="en-US" sz="2800" b="0"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Chapter President and Executive Director Leadership Lunch – Wednesday, October 29 – 12:45 – 2pm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en-US" sz="2800" b="0">
                <a:latin typeface="Helvetica"/>
                <a:cs typeface="Helvetica"/>
              </a:rPr>
            </a:b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 algn="ctr">
              <a:buNone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70ECCF-C060-6F6E-82CD-0082B901694F}"/>
              </a:ext>
            </a:extLst>
          </p:cNvPr>
          <p:cNvSpPr/>
          <p:nvPr/>
        </p:nvSpPr>
        <p:spPr>
          <a:xfrm>
            <a:off x="10451592" y="0"/>
            <a:ext cx="1740408" cy="78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B5282C12-7755-9282-3690-2831EF528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5578"/>
            <a:ext cx="2563204" cy="5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752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FF700-1B24-C482-729F-CFE1787BE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E12E-F4BE-B7CD-B0B7-0AF86A0D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661459"/>
            <a:ext cx="9042400" cy="1122742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2060"/>
                </a:solidFill>
                <a:latin typeface="Helvetica"/>
                <a:cs typeface="Helvetica"/>
              </a:rPr>
              <a:t>Member Experience – We Are PHCC</a:t>
            </a:r>
            <a:endParaRPr lang="en-US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B713-3F6C-0BBD-0BED-380645BDB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1232737"/>
            <a:ext cx="5537200" cy="4673046"/>
          </a:xfrm>
        </p:spPr>
        <p:txBody>
          <a:bodyPr/>
          <a:lstStyle/>
          <a:p>
            <a:pPr marL="0" indent="0">
              <a:buNone/>
            </a:pPr>
            <a:br>
              <a:rPr lang="en-US" sz="1800">
                <a:latin typeface="Helvetica"/>
                <a:cs typeface="Helvetica"/>
              </a:rPr>
            </a:br>
            <a:endParaRPr lang="en-US">
              <a:cs typeface="Helvetic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06436-8944-2DC8-E145-5B9BE1D4E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9587" y="1529070"/>
            <a:ext cx="11190950" cy="42285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>
                <a:latin typeface="Fira Sans"/>
                <a:cs typeface="Helvetica"/>
              </a:rPr>
              <a:t>Member Experience Area (Booth)</a:t>
            </a:r>
          </a:p>
          <a:p>
            <a:pPr lvl="4" indent="-226695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800">
                <a:solidFill>
                  <a:schemeClr val="tx1"/>
                </a:solidFill>
                <a:latin typeface="Fira Sans"/>
                <a:cs typeface="Helvetica"/>
              </a:rPr>
              <a:t> Interactive </a:t>
            </a:r>
          </a:p>
          <a:p>
            <a:pPr lvl="1" indent="-226695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800">
                <a:solidFill>
                  <a:schemeClr val="tx1"/>
                </a:solidFill>
                <a:latin typeface="Fira Sans"/>
                <a:cs typeface="Helvetica"/>
              </a:rPr>
              <a:t> Member </a:t>
            </a:r>
            <a:r>
              <a:rPr lang="en-US" sz="2800" err="1">
                <a:solidFill>
                  <a:schemeClr val="tx1"/>
                </a:solidFill>
                <a:latin typeface="Fira Sans"/>
                <a:cs typeface="Helvetica"/>
              </a:rPr>
              <a:t>Since____Buttons</a:t>
            </a:r>
            <a:r>
              <a:rPr lang="en-US" sz="2800">
                <a:solidFill>
                  <a:schemeClr val="tx1"/>
                </a:solidFill>
                <a:latin typeface="Fira Sans"/>
                <a:cs typeface="Helvetica"/>
              </a:rPr>
              <a:t> – Member Record Audit</a:t>
            </a:r>
          </a:p>
          <a:p>
            <a:pPr lvl="1" indent="-226695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800">
                <a:solidFill>
                  <a:schemeClr val="tx1"/>
                </a:solidFill>
                <a:latin typeface="Fira Sans"/>
                <a:cs typeface="Helvetica"/>
              </a:rPr>
              <a:t> New Giveaways</a:t>
            </a:r>
          </a:p>
          <a:p>
            <a:pPr lvl="1" indent="-226695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800">
                <a:solidFill>
                  <a:schemeClr val="tx1"/>
                </a:solidFill>
                <a:latin typeface="Fira Sans"/>
                <a:cs typeface="Helvetica"/>
              </a:rPr>
              <a:t> Chapter Execs welcome to spend time in booth</a:t>
            </a:r>
          </a:p>
          <a:p>
            <a:pPr lvl="1" indent="-226695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800">
                <a:solidFill>
                  <a:schemeClr val="tx1"/>
                </a:solidFill>
                <a:latin typeface="Fira Sans"/>
                <a:cs typeface="Helvetica"/>
              </a:rPr>
              <a:t>Places to sit and reconnect with colleagues or have 1:1/small group meetings</a:t>
            </a:r>
          </a:p>
          <a:p>
            <a:pPr lvl="1" indent="-226695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800">
                <a:solidFill>
                  <a:schemeClr val="tx1"/>
                </a:solidFill>
                <a:latin typeface="Fira Sans"/>
                <a:cs typeface="Helvetica"/>
              </a:rPr>
              <a:t>Charging stations</a:t>
            </a:r>
            <a:endParaRPr lang="en-US" sz="2800" b="0">
              <a:solidFill>
                <a:schemeClr val="tx1"/>
              </a:solidFill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70309020205020404" pitchFamily="49" charset="0"/>
              <a:buChar char="•"/>
            </a:pPr>
            <a:endParaRPr lang="en-US" sz="2800" b="0">
              <a:latin typeface="Fira Sans"/>
              <a:cs typeface="Helvetica"/>
            </a:endParaRPr>
          </a:p>
          <a:p>
            <a:pPr lvl="1" indent="-226695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2800" b="0"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800" b="0"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800" b="0">
              <a:latin typeface="Fira Sans"/>
              <a:cs typeface="Helvetic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en-US" sz="2800" b="0">
                <a:latin typeface="Helvetica"/>
                <a:cs typeface="Helvetica"/>
              </a:rPr>
            </a:b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 algn="ctr">
              <a:buNone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FAB80-B5FA-DDCF-C1E1-B6499B23E110}"/>
              </a:ext>
            </a:extLst>
          </p:cNvPr>
          <p:cNvSpPr/>
          <p:nvPr/>
        </p:nvSpPr>
        <p:spPr>
          <a:xfrm>
            <a:off x="10451592" y="0"/>
            <a:ext cx="1740408" cy="78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1019A513-B228-AB9A-660B-2EB4F11BF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5578"/>
            <a:ext cx="2563204" cy="5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638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38372b-0158-414b-87aa-37a399258c30">
      <Terms xmlns="http://schemas.microsoft.com/office/infopath/2007/PartnerControls"/>
    </lcf76f155ced4ddcb4097134ff3c332f>
    <TaxCatchAll xmlns="afef9c5c-9bd0-4f5f-a9d8-123e44918122" xsi:nil="true"/>
    <SharedWithUsers xmlns="afef9c5c-9bd0-4f5f-a9d8-123e44918122">
      <UserInfo>
        <DisplayName>Dave Chic</DisplayName>
        <AccountId>107</AccountId>
        <AccountType/>
      </UserInfo>
    </SharedWithUsers>
    <DateandTime xmlns="7038372b-0158-414b-87aa-37a399258c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99577E84ECB448CF79C4390515F8A" ma:contentTypeVersion="20" ma:contentTypeDescription="Create a new document." ma:contentTypeScope="" ma:versionID="0f2dbeda971ce959aec97e0511099905">
  <xsd:schema xmlns:xsd="http://www.w3.org/2001/XMLSchema" xmlns:xs="http://www.w3.org/2001/XMLSchema" xmlns:p="http://schemas.microsoft.com/office/2006/metadata/properties" xmlns:ns2="7038372b-0158-414b-87aa-37a399258c30" xmlns:ns3="afef9c5c-9bd0-4f5f-a9d8-123e44918122" targetNamespace="http://schemas.microsoft.com/office/2006/metadata/properties" ma:root="true" ma:fieldsID="83c4586bee0b4e179793a927beef2dc2" ns2:_="" ns3:_="">
    <xsd:import namespace="7038372b-0158-414b-87aa-37a399258c30"/>
    <xsd:import namespace="afef9c5c-9bd0-4f5f-a9d8-123e449181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andTim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8372b-0158-414b-87aa-37a399258c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9c9c6cf-df07-46fd-87f2-5f5ccfcf6c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andTime" ma:index="24" nillable="true" ma:displayName="Date and Time" ma:format="DateTime" ma:internalName="DateandTime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f9c5c-9bd0-4f5f-a9d8-123e449181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b63641-5297-4be8-9f1d-68ca5904db56}" ma:internalName="TaxCatchAll" ma:showField="CatchAllData" ma:web="afef9c5c-9bd0-4f5f-a9d8-123e44918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1E259A-94D4-4BD6-8534-4E7F5DCA8DC4}">
  <ds:schemaRefs>
    <ds:schemaRef ds:uri="7038372b-0158-414b-87aa-37a399258c30"/>
    <ds:schemaRef ds:uri="afef9c5c-9bd0-4f5f-a9d8-123e4491812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9DA25A-B0A5-4C1A-8068-D63F8BC157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ACBE0A-4210-4F41-876D-3D849BD0A544}">
  <ds:schemaRefs>
    <ds:schemaRef ds:uri="7038372b-0158-414b-87aa-37a399258c30"/>
    <ds:schemaRef ds:uri="afef9c5c-9bd0-4f5f-a9d8-123e449181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PowerPoint Presentation</vt:lpstr>
      <vt:lpstr>CONNECT Marketing: Available Tools  </vt:lpstr>
      <vt:lpstr>        </vt:lpstr>
      <vt:lpstr>        </vt:lpstr>
      <vt:lpstr>        </vt:lpstr>
      <vt:lpstr>        </vt:lpstr>
      <vt:lpstr>CONNECT: Onsite Experience  </vt:lpstr>
      <vt:lpstr>Chapter Executive Experience       </vt:lpstr>
      <vt:lpstr>Member Experience – We Are PHCC   </vt:lpstr>
      <vt:lpstr>     Questions?   </vt:lpstr>
      <vt:lpstr>Important Reminders | Save the Date   </vt:lpstr>
      <vt:lpstr>Thank You to Our Sponsor   </vt:lpstr>
      <vt:lpstr>We'll See You There!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Ian Rush</dc:creator>
  <cp:revision>4</cp:revision>
  <cp:lastPrinted>2023-05-10T14:58:55Z</cp:lastPrinted>
  <dcterms:created xsi:type="dcterms:W3CDTF">2020-08-07T14:00:17Z</dcterms:created>
  <dcterms:modified xsi:type="dcterms:W3CDTF">2025-09-12T19:09:13Z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0x0101003E399577E84ECB448CF79C4390515F8A</vt:lpwstr>
  </property>
  <property fmtid="{D5CDD505-2E9C-101B-9397-08002B2CF9AE}" pid="3" name="MediaServiceImageTags">
    <vt:lpwstr/>
  </property>
</Properties>
</file>