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4" r:id="rId4"/>
  </p:sldMasterIdLst>
  <p:notesMasterIdLst>
    <p:notesMasterId r:id="rId14"/>
  </p:notesMasterIdLst>
  <p:sldIdLst>
    <p:sldId id="439" r:id="rId5"/>
    <p:sldId id="440" r:id="rId6"/>
    <p:sldId id="454" r:id="rId7"/>
    <p:sldId id="455" r:id="rId8"/>
    <p:sldId id="459" r:id="rId9"/>
    <p:sldId id="456" r:id="rId10"/>
    <p:sldId id="457" r:id="rId11"/>
    <p:sldId id="458" r:id="rId12"/>
    <p:sldId id="460" r:id="rId13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08E"/>
    <a:srgbClr val="218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3C39E-C70B-0E49-9E94-8AB4EAEBD21D}" v="1" dt="2025-03-11T16:49:38.683"/>
    <p1510:client id="{62113E7E-1D14-EB68-7515-E7A3A133D021}" v="36" dt="2025-03-12T13:32:59.923"/>
    <p1510:client id="{812012D6-6A00-4B39-BD0D-5FAE07EDB0B6}" v="197" dt="2025-03-11T16:25:27.483"/>
    <p1510:client id="{900528C2-DB50-A633-6BD2-47902523459E}" v="153" dt="2025-03-11T19:21:21.306"/>
    <p1510:client id="{92367013-DE5F-8DCF-F2BA-8BBFC4D5053F}" v="31" dt="2025-03-11T19:13:18.678"/>
    <p1510:client id="{932D1CB5-E74F-D3D2-128B-8605EFE59D5B}" v="662" dt="2025-03-11T15:19:11.532"/>
    <p1510:client id="{B4F46FC7-C6FA-710D-0296-5AAE8C534A94}" v="30" dt="2025-03-11T16:04:54.433"/>
    <p1510:client id="{B875F466-2190-BB6A-BF80-6862BBFD1B29}" v="22" dt="2025-03-11T17:06:20.719"/>
    <p1510:client id="{C39B9860-3718-A89E-758C-07BD979CBBA9}" v="5" dt="2025-03-12T12:25:41.986"/>
    <p1510:client id="{CDC7BC7B-7A62-3583-7ABD-13C274EB20ED}" v="252" dt="2025-03-11T15:58:18.582"/>
    <p1510:client id="{D413DA29-BC59-DE80-A13E-E61DBCD86270}" v="1" dt="2025-03-11T16:29:51.833"/>
    <p1510:client id="{D4E8F6C0-6B30-DF11-4723-A1FAC1302FE3}" v="14" dt="2025-03-12T14:03:35.941"/>
    <p1510:client id="{E3E09FB2-0240-FB9A-9DE8-E3D49E338861}" v="17" dt="2025-03-12T13:38:10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coogan\AppData\Local\Microsoft\Windows\INetCache\Content.Outlook\TAU852BX\2025%20Renewal%20Report%20Stats%20-%203.4.202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tx1"/>
                </a:solidFill>
              </a:rPr>
              <a:t>2025 Membership Renewals by State Chapter</a:t>
            </a:r>
            <a:br>
              <a:rPr lang="en-US" baseline="0">
                <a:solidFill>
                  <a:schemeClr val="tx1"/>
                </a:solidFill>
              </a:rPr>
            </a:br>
            <a:r>
              <a:rPr lang="en-US" sz="1100" i="1" baseline="0">
                <a:solidFill>
                  <a:schemeClr val="tx1"/>
                </a:solidFill>
              </a:rPr>
              <a:t>as of 2/28/2024</a:t>
            </a:r>
            <a:endParaRPr lang="en-US" i="1" baseline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10079971321131E-2"/>
          <c:y val="9.8824025572579452E-2"/>
          <c:w val="0.86049822296011569"/>
          <c:h val="0.4419459314390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'Rnwl by Chap w_Chart'!$C$1</c:f>
              <c:strCache>
                <c:ptCount val="1"/>
                <c:pt idx="0">
                  <c:v>Member Count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('Rnwl by Chap w_Chart'!$A$2:$A$50,'Rnwl by Chap w_Chart'!$A$52:$A$53)</c:f>
              <c:strCache>
                <c:ptCount val="49"/>
                <c:pt idx="0">
                  <c:v>Alabama </c:v>
                </c:pt>
                <c:pt idx="1">
                  <c:v>Alaska (At-Large)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Florida</c:v>
                </c:pt>
                <c:pt idx="8">
                  <c:v>Georgia</c:v>
                </c:pt>
                <c:pt idx="9">
                  <c:v>Hawaii (At-Large)</c:v>
                </c:pt>
                <c:pt idx="10">
                  <c:v>Idaho (At-Large)</c:v>
                </c:pt>
                <c:pt idx="11">
                  <c:v>Illinois </c:v>
                </c:pt>
                <c:pt idx="12">
                  <c:v>Indiana </c:v>
                </c:pt>
                <c:pt idx="13">
                  <c:v>International (At-Large)</c:v>
                </c:pt>
                <c:pt idx="14">
                  <c:v>Iowa</c:v>
                </c:pt>
                <c:pt idx="15">
                  <c:v>Kansas</c:v>
                </c:pt>
                <c:pt idx="16">
                  <c:v>Kentucky (At-Large)</c:v>
                </c:pt>
                <c:pt idx="17">
                  <c:v>Louisiana</c:v>
                </c:pt>
                <c:pt idx="18">
                  <c:v>Maine </c:v>
                </c:pt>
                <c:pt idx="19">
                  <c:v>Maryland </c:v>
                </c:pt>
                <c:pt idx="20">
                  <c:v>Massachusetts</c:v>
                </c:pt>
                <c:pt idx="21">
                  <c:v>Metropolitan Washington  (DC)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 (At-Large)</c:v>
                </c:pt>
                <c:pt idx="25">
                  <c:v>Missouri</c:v>
                </c:pt>
                <c:pt idx="26">
                  <c:v>Nebraska </c:v>
                </c:pt>
                <c:pt idx="27">
                  <c:v>Nevada</c:v>
                </c:pt>
                <c:pt idx="28">
                  <c:v>Nevada - Las Vegas (At-Large)</c:v>
                </c:pt>
                <c:pt idx="29">
                  <c:v>New Hampshire (At-Large)</c:v>
                </c:pt>
                <c:pt idx="30">
                  <c:v>New Jersey </c:v>
                </c:pt>
                <c:pt idx="31">
                  <c:v>New Mexico (At-Large)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 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 (At-Large)</c:v>
                </c:pt>
                <c:pt idx="41">
                  <c:v>South Dakota</c:v>
                </c:pt>
                <c:pt idx="42">
                  <c:v>Tennessee </c:v>
                </c:pt>
                <c:pt idx="43">
                  <c:v>Texas</c:v>
                </c:pt>
                <c:pt idx="44">
                  <c:v>Utah (At-Large)</c:v>
                </c:pt>
                <c:pt idx="45">
                  <c:v>Virginia</c:v>
                </c:pt>
                <c:pt idx="46">
                  <c:v>Washington</c:v>
                </c:pt>
                <c:pt idx="47">
                  <c:v>Wisconsin </c:v>
                </c:pt>
                <c:pt idx="48">
                  <c:v>Wyoming </c:v>
                </c:pt>
              </c:strCache>
              <c:extLst/>
            </c:strRef>
          </c:cat>
          <c:val>
            <c:numRef>
              <c:f>('Rnwl by Chap w_Chart'!$C$2:$C$50,'Rnwl by Chap w_Chart'!$C$52:$C$53)</c:f>
              <c:numCache>
                <c:formatCode>General</c:formatCode>
                <c:ptCount val="51"/>
                <c:pt idx="0">
                  <c:v>14</c:v>
                </c:pt>
                <c:pt idx="1">
                  <c:v>1</c:v>
                </c:pt>
                <c:pt idx="2">
                  <c:v>7</c:v>
                </c:pt>
                <c:pt idx="3">
                  <c:v>9</c:v>
                </c:pt>
                <c:pt idx="4">
                  <c:v>206</c:v>
                </c:pt>
                <c:pt idx="5">
                  <c:v>17</c:v>
                </c:pt>
                <c:pt idx="6">
                  <c:v>25</c:v>
                </c:pt>
                <c:pt idx="7">
                  <c:v>63</c:v>
                </c:pt>
                <c:pt idx="8">
                  <c:v>82</c:v>
                </c:pt>
                <c:pt idx="9">
                  <c:v>2</c:v>
                </c:pt>
                <c:pt idx="10">
                  <c:v>7</c:v>
                </c:pt>
                <c:pt idx="11">
                  <c:v>90</c:v>
                </c:pt>
                <c:pt idx="12">
                  <c:v>277</c:v>
                </c:pt>
                <c:pt idx="13">
                  <c:v>2</c:v>
                </c:pt>
                <c:pt idx="14">
                  <c:v>111</c:v>
                </c:pt>
                <c:pt idx="15">
                  <c:v>31</c:v>
                </c:pt>
                <c:pt idx="16">
                  <c:v>1</c:v>
                </c:pt>
                <c:pt idx="17">
                  <c:v>141</c:v>
                </c:pt>
                <c:pt idx="18">
                  <c:v>30</c:v>
                </c:pt>
                <c:pt idx="19">
                  <c:v>63</c:v>
                </c:pt>
                <c:pt idx="20">
                  <c:v>218</c:v>
                </c:pt>
                <c:pt idx="21">
                  <c:v>25</c:v>
                </c:pt>
                <c:pt idx="22">
                  <c:v>26</c:v>
                </c:pt>
                <c:pt idx="23">
                  <c:v>38</c:v>
                </c:pt>
                <c:pt idx="24">
                  <c:v>1</c:v>
                </c:pt>
                <c:pt idx="25">
                  <c:v>75</c:v>
                </c:pt>
                <c:pt idx="26">
                  <c:v>11</c:v>
                </c:pt>
                <c:pt idx="27">
                  <c:v>59</c:v>
                </c:pt>
                <c:pt idx="28">
                  <c:v>1</c:v>
                </c:pt>
                <c:pt idx="29">
                  <c:v>14</c:v>
                </c:pt>
                <c:pt idx="30">
                  <c:v>118</c:v>
                </c:pt>
                <c:pt idx="31">
                  <c:v>3</c:v>
                </c:pt>
                <c:pt idx="32">
                  <c:v>152</c:v>
                </c:pt>
                <c:pt idx="33">
                  <c:v>89</c:v>
                </c:pt>
                <c:pt idx="34">
                  <c:v>16</c:v>
                </c:pt>
                <c:pt idx="35">
                  <c:v>191</c:v>
                </c:pt>
                <c:pt idx="36">
                  <c:v>17</c:v>
                </c:pt>
                <c:pt idx="37">
                  <c:v>18</c:v>
                </c:pt>
                <c:pt idx="38">
                  <c:v>181</c:v>
                </c:pt>
                <c:pt idx="39">
                  <c:v>18</c:v>
                </c:pt>
                <c:pt idx="40">
                  <c:v>3</c:v>
                </c:pt>
                <c:pt idx="41">
                  <c:v>52</c:v>
                </c:pt>
                <c:pt idx="42">
                  <c:v>54</c:v>
                </c:pt>
                <c:pt idx="43">
                  <c:v>175</c:v>
                </c:pt>
                <c:pt idx="44">
                  <c:v>1</c:v>
                </c:pt>
                <c:pt idx="45">
                  <c:v>66</c:v>
                </c:pt>
                <c:pt idx="46">
                  <c:v>64</c:v>
                </c:pt>
                <c:pt idx="47">
                  <c:v>19</c:v>
                </c:pt>
                <c:pt idx="48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A66-431F-9015-E8722A23613F}"/>
            </c:ext>
          </c:extLst>
        </c:ser>
        <c:ser>
          <c:idx val="1"/>
          <c:order val="1"/>
          <c:tx>
            <c:strRef>
              <c:f>'Rnwl by Chap w_Chart'!$G$1</c:f>
              <c:strCache>
                <c:ptCount val="1"/>
                <c:pt idx="0">
                  <c:v># Renewed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('Rnwl by Chap w_Chart'!$A$2:$A$50,'Rnwl by Chap w_Chart'!$A$52:$A$53)</c:f>
              <c:strCache>
                <c:ptCount val="49"/>
                <c:pt idx="0">
                  <c:v>Alabama </c:v>
                </c:pt>
                <c:pt idx="1">
                  <c:v>Alaska (At-Large)</c:v>
                </c:pt>
                <c:pt idx="2">
                  <c:v>Arizona</c:v>
                </c:pt>
                <c:pt idx="3">
                  <c:v>Arkansas</c:v>
                </c:pt>
                <c:pt idx="4">
                  <c:v>California</c:v>
                </c:pt>
                <c:pt idx="5">
                  <c:v>Colorado</c:v>
                </c:pt>
                <c:pt idx="6">
                  <c:v>Connecticut</c:v>
                </c:pt>
                <c:pt idx="7">
                  <c:v>Florida</c:v>
                </c:pt>
                <c:pt idx="8">
                  <c:v>Georgia</c:v>
                </c:pt>
                <c:pt idx="9">
                  <c:v>Hawaii (At-Large)</c:v>
                </c:pt>
                <c:pt idx="10">
                  <c:v>Idaho (At-Large)</c:v>
                </c:pt>
                <c:pt idx="11">
                  <c:v>Illinois </c:v>
                </c:pt>
                <c:pt idx="12">
                  <c:v>Indiana </c:v>
                </c:pt>
                <c:pt idx="13">
                  <c:v>International (At-Large)</c:v>
                </c:pt>
                <c:pt idx="14">
                  <c:v>Iowa</c:v>
                </c:pt>
                <c:pt idx="15">
                  <c:v>Kansas</c:v>
                </c:pt>
                <c:pt idx="16">
                  <c:v>Kentucky (At-Large)</c:v>
                </c:pt>
                <c:pt idx="17">
                  <c:v>Louisiana</c:v>
                </c:pt>
                <c:pt idx="18">
                  <c:v>Maine </c:v>
                </c:pt>
                <c:pt idx="19">
                  <c:v>Maryland </c:v>
                </c:pt>
                <c:pt idx="20">
                  <c:v>Massachusetts</c:v>
                </c:pt>
                <c:pt idx="21">
                  <c:v>Metropolitan Washington  (DC)</c:v>
                </c:pt>
                <c:pt idx="22">
                  <c:v>Michigan</c:v>
                </c:pt>
                <c:pt idx="23">
                  <c:v>Minnesota</c:v>
                </c:pt>
                <c:pt idx="24">
                  <c:v>Mississippi (At-Large)</c:v>
                </c:pt>
                <c:pt idx="25">
                  <c:v>Missouri</c:v>
                </c:pt>
                <c:pt idx="26">
                  <c:v>Nebraska </c:v>
                </c:pt>
                <c:pt idx="27">
                  <c:v>Nevada</c:v>
                </c:pt>
                <c:pt idx="28">
                  <c:v>Nevada - Las Vegas (At-Large)</c:v>
                </c:pt>
                <c:pt idx="29">
                  <c:v>New Hampshire (At-Large)</c:v>
                </c:pt>
                <c:pt idx="30">
                  <c:v>New Jersey </c:v>
                </c:pt>
                <c:pt idx="31">
                  <c:v>New Mexico (At-Large)</c:v>
                </c:pt>
                <c:pt idx="32">
                  <c:v>New York</c:v>
                </c:pt>
                <c:pt idx="33">
                  <c:v>North Carolina</c:v>
                </c:pt>
                <c:pt idx="34">
                  <c:v>North Dakota</c:v>
                </c:pt>
                <c:pt idx="35">
                  <c:v>Ohio</c:v>
                </c:pt>
                <c:pt idx="36">
                  <c:v>Oklahoma </c:v>
                </c:pt>
                <c:pt idx="37">
                  <c:v>Oregon</c:v>
                </c:pt>
                <c:pt idx="38">
                  <c:v>Pennsylvania</c:v>
                </c:pt>
                <c:pt idx="39">
                  <c:v>Rhode Island</c:v>
                </c:pt>
                <c:pt idx="40">
                  <c:v>South Carolina (At-Large)</c:v>
                </c:pt>
                <c:pt idx="41">
                  <c:v>South Dakota</c:v>
                </c:pt>
                <c:pt idx="42">
                  <c:v>Tennessee </c:v>
                </c:pt>
                <c:pt idx="43">
                  <c:v>Texas</c:v>
                </c:pt>
                <c:pt idx="44">
                  <c:v>Utah (At-Large)</c:v>
                </c:pt>
                <c:pt idx="45">
                  <c:v>Virginia</c:v>
                </c:pt>
                <c:pt idx="46">
                  <c:v>Washington</c:v>
                </c:pt>
                <c:pt idx="47">
                  <c:v>Wisconsin </c:v>
                </c:pt>
                <c:pt idx="48">
                  <c:v>Wyoming </c:v>
                </c:pt>
              </c:strCache>
              <c:extLst/>
            </c:strRef>
          </c:cat>
          <c:val>
            <c:numRef>
              <c:f>('Rnwl by Chap w_Chart'!$G$2:$G$50,'Rnwl by Chap w_Chart'!$G$52:$G$53)</c:f>
              <c:numCache>
                <c:formatCode>0</c:formatCode>
                <c:ptCount val="51"/>
                <c:pt idx="0">
                  <c:v>9.0939563230066014</c:v>
                </c:pt>
                <c:pt idx="1">
                  <c:v>1</c:v>
                </c:pt>
                <c:pt idx="2">
                  <c:v>3.4878048780487805</c:v>
                </c:pt>
                <c:pt idx="3">
                  <c:v>7.3370971053171825</c:v>
                </c:pt>
                <c:pt idx="4">
                  <c:v>120.88424890046913</c:v>
                </c:pt>
                <c:pt idx="5">
                  <c:v>0</c:v>
                </c:pt>
                <c:pt idx="6">
                  <c:v>13.334067238474498</c:v>
                </c:pt>
                <c:pt idx="7">
                  <c:v>20.156308039068367</c:v>
                </c:pt>
                <c:pt idx="8">
                  <c:v>64.966827812061396</c:v>
                </c:pt>
                <c:pt idx="9">
                  <c:v>0</c:v>
                </c:pt>
                <c:pt idx="10">
                  <c:v>0</c:v>
                </c:pt>
                <c:pt idx="11">
                  <c:v>68</c:v>
                </c:pt>
                <c:pt idx="12">
                  <c:v>244.10327328252109</c:v>
                </c:pt>
                <c:pt idx="13">
                  <c:v>0</c:v>
                </c:pt>
                <c:pt idx="14">
                  <c:v>78.984181126106094</c:v>
                </c:pt>
                <c:pt idx="15">
                  <c:v>25.105445116681071</c:v>
                </c:pt>
                <c:pt idx="16">
                  <c:v>1</c:v>
                </c:pt>
                <c:pt idx="17">
                  <c:v>72.835418718318962</c:v>
                </c:pt>
                <c:pt idx="18">
                  <c:v>25.913878932696136</c:v>
                </c:pt>
                <c:pt idx="19">
                  <c:v>33.09653973119547</c:v>
                </c:pt>
                <c:pt idx="20">
                  <c:v>148.17289755190055</c:v>
                </c:pt>
                <c:pt idx="21">
                  <c:v>14.850743587901427</c:v>
                </c:pt>
                <c:pt idx="22">
                  <c:v>18.5</c:v>
                </c:pt>
                <c:pt idx="23">
                  <c:v>30.810810810810814</c:v>
                </c:pt>
                <c:pt idx="24">
                  <c:v>0</c:v>
                </c:pt>
                <c:pt idx="25">
                  <c:v>29.614029955534747</c:v>
                </c:pt>
                <c:pt idx="26">
                  <c:v>10</c:v>
                </c:pt>
                <c:pt idx="27">
                  <c:v>9.5284548247846246</c:v>
                </c:pt>
                <c:pt idx="28">
                  <c:v>0</c:v>
                </c:pt>
                <c:pt idx="29">
                  <c:v>1</c:v>
                </c:pt>
                <c:pt idx="30">
                  <c:v>82.663529691071929</c:v>
                </c:pt>
                <c:pt idx="31">
                  <c:v>0</c:v>
                </c:pt>
                <c:pt idx="32">
                  <c:v>117.29790001858392</c:v>
                </c:pt>
                <c:pt idx="33">
                  <c:v>66.875706214689259</c:v>
                </c:pt>
                <c:pt idx="34">
                  <c:v>13.115503256026505</c:v>
                </c:pt>
                <c:pt idx="35">
                  <c:v>155.13806673854646</c:v>
                </c:pt>
                <c:pt idx="36">
                  <c:v>1</c:v>
                </c:pt>
                <c:pt idx="37">
                  <c:v>7.9623303606048852</c:v>
                </c:pt>
                <c:pt idx="38">
                  <c:v>142.12528731640242</c:v>
                </c:pt>
                <c:pt idx="39">
                  <c:v>17</c:v>
                </c:pt>
                <c:pt idx="40">
                  <c:v>0</c:v>
                </c:pt>
                <c:pt idx="41">
                  <c:v>49.301614312460998</c:v>
                </c:pt>
                <c:pt idx="42">
                  <c:v>44.923381991990702</c:v>
                </c:pt>
                <c:pt idx="43">
                  <c:v>143.41534413417324</c:v>
                </c:pt>
                <c:pt idx="44">
                  <c:v>0</c:v>
                </c:pt>
                <c:pt idx="45">
                  <c:v>46.200958327283288</c:v>
                </c:pt>
                <c:pt idx="46">
                  <c:v>52.662997568155639</c:v>
                </c:pt>
                <c:pt idx="47">
                  <c:v>8.4141776184786945</c:v>
                </c:pt>
                <c:pt idx="4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A66-431F-9015-E8722A236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389536"/>
        <c:axId val="747390976"/>
      </c:barChart>
      <c:catAx>
        <c:axId val="74738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90976"/>
        <c:crosses val="autoZero"/>
        <c:auto val="1"/>
        <c:lblAlgn val="ctr"/>
        <c:lblOffset val="100"/>
        <c:noMultiLvlLbl val="0"/>
      </c:catAx>
      <c:valAx>
        <c:axId val="74739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38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972524293740985"/>
          <c:y val="0.93257938206093804"/>
          <c:w val="0.24094150676367598"/>
          <c:h val="4.9917330023339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0.42572</cdr:x>
      <cdr:y>0.8941</cdr:y>
    </cdr:from>
    <cdr:to>
      <cdr:x>0.49586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02DF90-0DF8-4835-AF40-075EB16E5628}"/>
            </a:ext>
          </a:extLst>
        </cdr:cNvPr>
        <cdr:cNvSpPr txBox="1"/>
      </cdr:nvSpPr>
      <cdr:spPr>
        <a:xfrm xmlns:a="http://schemas.openxmlformats.org/drawingml/2006/main">
          <a:off x="5549899" y="4664075"/>
          <a:ext cx="914400" cy="552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0.46956</cdr:x>
      <cdr:y>0.82471</cdr:y>
    </cdr:from>
    <cdr:to>
      <cdr:x>0.5397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E6202C-588C-F55B-2536-D6F7764FF27F}"/>
            </a:ext>
          </a:extLst>
        </cdr:cNvPr>
        <cdr:cNvSpPr txBox="1"/>
      </cdr:nvSpPr>
      <cdr:spPr>
        <a:xfrm xmlns:a="http://schemas.openxmlformats.org/drawingml/2006/main">
          <a:off x="6121399" y="4876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/>
        </a:p>
      </cdr:txBody>
    </cdr:sp>
  </cdr:relSizeAnchor>
  <cdr:relSizeAnchor xmlns:cdr="http://schemas.openxmlformats.org/drawingml/2006/chartDrawing">
    <cdr:from>
      <cdr:x>0.33877</cdr:x>
      <cdr:y>0.88192</cdr:y>
    </cdr:from>
    <cdr:to>
      <cdr:x>0.40891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49708D2-E9AE-4A1F-8EEF-F28A9BC95DF6}"/>
            </a:ext>
          </a:extLst>
        </cdr:cNvPr>
        <cdr:cNvSpPr txBox="1"/>
      </cdr:nvSpPr>
      <cdr:spPr>
        <a:xfrm xmlns:a="http://schemas.openxmlformats.org/drawingml/2006/main">
          <a:off x="4416424" y="4600575"/>
          <a:ext cx="914400" cy="61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kern="1200" dirty="0"/>
            <a:t>2,003 of 2,885 members invoiced have renewed. </a:t>
          </a:r>
          <a:r>
            <a:rPr lang="en-US" sz="1100" kern="1200" baseline="0" dirty="0"/>
            <a:t> Current renewal rate is </a:t>
          </a:r>
          <a:r>
            <a:rPr lang="en-US" sz="1100" b="1" kern="1200" baseline="0" dirty="0">
              <a:solidFill>
                <a:schemeClr val="accent2">
                  <a:lumMod val="75000"/>
                </a:schemeClr>
              </a:solidFill>
            </a:rPr>
            <a:t>69%</a:t>
          </a:r>
          <a:endParaRPr lang="en-US" sz="1100" b="1" kern="12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BFA849-2AA4-2578-A990-8F026582BC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03AAC-791D-63E7-FF9D-DE166B4655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4578E-0E68-6B40-A5AA-46FB228D8FF0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D34A17-EF79-3133-BD03-A30FD026DC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E446094-2FCE-6946-C245-23BD66AEB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841A-4C54-1F72-6959-5455E74D6E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81D09-BC07-1CC6-4308-0952DC680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415D6-97F7-744E-AC2A-B89C46EA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3555" y="4085210"/>
            <a:ext cx="9517390" cy="914302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EB0028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3555" y="4792565"/>
            <a:ext cx="9517390" cy="9143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8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2C83A-BCA5-F91F-8255-7C2218DF0470}"/>
              </a:ext>
            </a:extLst>
          </p:cNvPr>
          <p:cNvSpPr/>
          <p:nvPr userDrawn="1"/>
        </p:nvSpPr>
        <p:spPr>
          <a:xfrm>
            <a:off x="-25400" y="1252538"/>
            <a:ext cx="12331700" cy="4843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6"/>
            <a:ext cx="9093200" cy="1146174"/>
          </a:xfrm>
        </p:spPr>
        <p:txBody>
          <a:bodyPr/>
          <a:lstStyle>
            <a:lvl1pPr>
              <a:defRPr>
                <a:solidFill>
                  <a:srgbClr val="EB00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30106"/>
            <a:ext cx="11201400" cy="4268546"/>
          </a:xfrm>
        </p:spPr>
        <p:txBody>
          <a:bodyPr/>
          <a:lstStyle>
            <a:lvl2pPr marL="461963" indent="-238125">
              <a:buFontTx/>
              <a:buBlip>
                <a:blip r:embed="rId2"/>
              </a:buBlip>
              <a:tabLst/>
              <a:defRPr/>
            </a:lvl2pPr>
            <a:lvl3pPr marL="461963" indent="-238125">
              <a:buFontTx/>
              <a:buBlip>
                <a:blip r:embed="rId3"/>
              </a:buBlip>
              <a:tabLst/>
              <a:defRPr/>
            </a:lvl3pPr>
            <a:lvl4pPr marL="461963" indent="-238125">
              <a:buFontTx/>
              <a:buBlip>
                <a:blip r:embed="rId4"/>
              </a:buBlip>
              <a:tabLst/>
              <a:defRPr/>
            </a:lvl4pPr>
            <a:lvl5pPr marL="461963" indent="-238125">
              <a:buFontTx/>
              <a:buBlip>
                <a:blip r:embed="rId5"/>
              </a:buBlip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FEEEC8-838A-F55E-FEA0-7276AB12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97C0-8F8C-A64E-B1B0-16692D663FCC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30256A-3CD0-8CBC-D4E3-BDE0345B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D92062-BE04-08F8-2750-98677434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80AB-1EDA-A149-962D-AAB04D295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D46DF-B6E6-41C3-89DD-AE26EF213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5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6"/>
            <a:ext cx="9093200" cy="1146174"/>
          </a:xfrm>
        </p:spPr>
        <p:txBody>
          <a:bodyPr/>
          <a:lstStyle>
            <a:lvl1pPr>
              <a:defRPr>
                <a:solidFill>
                  <a:srgbClr val="EB00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30106"/>
            <a:ext cx="11201400" cy="4268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4EE9F-82A3-A48D-1702-315A980C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E97A-8A58-DE45-BB80-44E1A5CC48A5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A36270-4B93-0B5C-DC1C-98E6FAE2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>
                <a:solidFill>
                  <a:srgbClr val="44546A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31603-1EA0-27FA-0ABB-425407B8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E87D-4F2C-A54D-9E1B-C76034ECF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8985CFD-414E-4F5B-809C-04D3F69082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5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BED947-41EE-9A3D-D693-C8D607D35A21}"/>
              </a:ext>
            </a:extLst>
          </p:cNvPr>
          <p:cNvSpPr/>
          <p:nvPr userDrawn="1"/>
        </p:nvSpPr>
        <p:spPr>
          <a:xfrm>
            <a:off x="-25400" y="-12700"/>
            <a:ext cx="12217400" cy="1265238"/>
          </a:xfrm>
          <a:prstGeom prst="rect">
            <a:avLst/>
          </a:prstGeom>
          <a:solidFill>
            <a:srgbClr val="EB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65126"/>
            <a:ext cx="9042400" cy="11227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622806"/>
            <a:ext cx="5537200" cy="4275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2806"/>
            <a:ext cx="5524500" cy="4275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EA170E0-FD65-9B8B-F49D-5832DD63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72F9-5F52-9347-B570-7CC8643FEE43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655ADC2-D0B9-E591-5655-3B95FC14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EEF7561-E370-BF23-D8FD-6532806C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D621-CB3D-394D-92F6-0E671B76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C17CF6F-FFC3-7B97-5EE1-D2E85803FB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1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65126"/>
            <a:ext cx="9042400" cy="1122742"/>
          </a:xfrm>
        </p:spPr>
        <p:txBody>
          <a:bodyPr/>
          <a:lstStyle>
            <a:lvl1pPr>
              <a:defRPr>
                <a:solidFill>
                  <a:srgbClr val="EB00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622807"/>
            <a:ext cx="5537200" cy="42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2807"/>
            <a:ext cx="5524500" cy="42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41A878B-7A3E-2A51-D140-3643A123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4E63-2F66-FF4D-91A3-7C21B4392CE1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ED17869-DF9E-AA4B-0A06-0E534344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C9EFB3B-0487-BE8D-F49B-753515D3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D9B1-5BAE-4B34-9D0D-C5152268F1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8" y="83888"/>
            <a:ext cx="1556583" cy="56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6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91320"/>
            <a:ext cx="11315700" cy="5407332"/>
          </a:xfrm>
        </p:spPr>
        <p:txBody>
          <a:bodyPr anchor="ctr"/>
          <a:lstStyle>
            <a:lvl1pPr algn="ctr">
              <a:defRPr sz="36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365522-880E-8EA9-7C10-41922C2B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A495-76B1-0343-BEE2-04E21B01D55E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EBD79B-F370-B6FA-3DB8-AC1AD66A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DC51DC-CA84-85FF-C617-02B75243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87D8-31B6-114D-9C18-DA1234BB4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4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FC0648-6381-38DD-379E-6492100E4011}"/>
              </a:ext>
            </a:extLst>
          </p:cNvPr>
          <p:cNvSpPr/>
          <p:nvPr userDrawn="1"/>
        </p:nvSpPr>
        <p:spPr>
          <a:xfrm>
            <a:off x="-25400" y="-12700"/>
            <a:ext cx="12217400" cy="6108700"/>
          </a:xfrm>
          <a:prstGeom prst="rect">
            <a:avLst/>
          </a:prstGeom>
          <a:solidFill>
            <a:srgbClr val="EB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366668"/>
            <a:ext cx="11315700" cy="1773239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B602294-203F-2346-352B-75AEF6A5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09D8-14D5-DD48-92D7-6F7E584789BE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D7841CB-19EF-67CC-8059-CA64FBE7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D4C5861-9A1C-B7B9-FC34-A455FDE0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6AB3-73EE-7C47-99AF-B3E01AD6D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7A8345-4AD9-3C51-7CD7-AAA6DEA49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365125"/>
            <a:ext cx="112141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EFAF4C-FEEA-8ABA-4649-0B49D8D09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35559"/>
            <a:ext cx="112141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2692-9BCC-D2AC-4592-3D0B29EEC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44913" y="7740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6FB7EB-E4F1-D641-A166-D23D70AC98B9}" type="datetime1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989D2-BF65-60AD-5636-BFFFB0D24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6513" y="7369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97BC5-F8A7-864C-8920-75865B6D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3500" y="6292055"/>
            <a:ext cx="27432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262359F3-C0FE-264F-88B7-ADCDFA7C3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12F340-7321-43CD-85FA-FDDC23BB61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" y="6019936"/>
            <a:ext cx="8953498" cy="8315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1" r:id="rId6"/>
    <p:sldLayoutId id="2147483697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EB0028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EB0028"/>
          </a:solidFill>
          <a:latin typeface="Helvetica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0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2pPr>
      <a:lvl3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1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3pPr>
      <a:lvl4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4pPr>
      <a:lvl5pPr marL="466725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13"/>
        </a:buBlip>
        <a:defRPr kern="1200">
          <a:solidFill>
            <a:srgbClr val="76717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hccweb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B943-BA8E-4EDB-AAAF-9DECF68DC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936" y="1811003"/>
            <a:ext cx="8037576" cy="3621025"/>
          </a:xfrm>
        </p:spPr>
        <p:txBody>
          <a:bodyPr/>
          <a:lstStyle/>
          <a:p>
            <a:pPr marL="0" indent="0" algn="ctr">
              <a:buNone/>
            </a:pPr>
            <a:br>
              <a:rPr lang="en-US" sz="2800"/>
            </a:br>
            <a:endParaRPr lang="en-US" sz="2800"/>
          </a:p>
          <a:p>
            <a:pPr marL="0" indent="0" algn="ctr">
              <a:buNone/>
            </a:pPr>
            <a:r>
              <a:rPr lang="en-US" sz="3200"/>
              <a:t>Chapter Resource Center</a:t>
            </a:r>
          </a:p>
          <a:p>
            <a:pPr marL="0" indent="0" algn="ctr">
              <a:buNone/>
            </a:pPr>
            <a:r>
              <a:rPr lang="en-US" sz="3200"/>
              <a:t>Member Renewal Status</a:t>
            </a:r>
          </a:p>
          <a:p>
            <a:pPr marL="0" indent="0" algn="ctr">
              <a:buNone/>
            </a:pPr>
            <a:r>
              <a:rPr lang="en-US" sz="3200"/>
              <a:t>Renewal – Best Practices &amp; Share Outs</a:t>
            </a:r>
          </a:p>
          <a:p>
            <a:pPr marL="0" indent="0" algn="ctr">
              <a:buNone/>
            </a:pPr>
            <a:endParaRPr lang="en-US" sz="2800"/>
          </a:p>
          <a:p>
            <a:pPr marL="0" indent="0" algn="ctr">
              <a:buNone/>
            </a:pPr>
            <a:r>
              <a:rPr lang="en-US" b="0"/>
              <a:t>Wednesday, March 12 – 2-3pm 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34F9-A733-4C4D-A111-DE29374E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A1CD-3334-40B2-AD6C-5F98655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pic>
        <p:nvPicPr>
          <p:cNvPr id="8" name="Content Placeholder 14" descr="A logo with a blue circle and red text">
            <a:extLst>
              <a:ext uri="{FF2B5EF4-FFF2-40B4-BE49-F238E27FC236}">
                <a16:creationId xmlns:a16="http://schemas.microsoft.com/office/drawing/2014/main" id="{F18DA12B-CA12-3791-0AE7-D9787AAD6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28333" y="328705"/>
            <a:ext cx="4510204" cy="17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5750CD-8D22-A28E-EF1B-C3DBA432D60C}"/>
              </a:ext>
            </a:extLst>
          </p:cNvPr>
          <p:cNvSpPr/>
          <p:nvPr/>
        </p:nvSpPr>
        <p:spPr>
          <a:xfrm>
            <a:off x="10268712" y="0"/>
            <a:ext cx="1923288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93B16-B1AF-F53A-ABEF-96BBCAF7C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7198F-63F8-CE78-BEA8-C1B7BEDB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25EB8-5E58-9A22-0AEC-DCF87E60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2E87D-4F2C-A54D-9E1B-C76034ECF5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0783F-D903-B5F4-B2A7-985295E45899}"/>
              </a:ext>
            </a:extLst>
          </p:cNvPr>
          <p:cNvSpPr txBox="1"/>
          <p:nvPr/>
        </p:nvSpPr>
        <p:spPr>
          <a:xfrm>
            <a:off x="1038653" y="1310895"/>
            <a:ext cx="1044244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400" b="1">
                <a:latin typeface="Helvetica"/>
                <a:ea typeface="Calibri"/>
                <a:cs typeface="Calibri"/>
              </a:rPr>
              <a:t>PHCC Chapter Resource Center - Your One-Stop Hub for Chapter Success</a:t>
            </a:r>
            <a:br>
              <a:rPr lang="en-US" sz="1400" b="1">
                <a:latin typeface="Helvetica"/>
              </a:rPr>
            </a:br>
            <a:br>
              <a:rPr lang="en-US" sz="1400" b="0">
                <a:latin typeface="Helvetica"/>
              </a:rPr>
            </a:br>
            <a:r>
              <a:rPr lang="en-US" sz="1600" b="0">
                <a:latin typeface="Helvetica"/>
                <a:ea typeface="Calibri"/>
                <a:cs typeface="Calibri"/>
              </a:rPr>
              <a:t>The </a:t>
            </a:r>
            <a:r>
              <a:rPr lang="en-US" sz="1600">
                <a:latin typeface="Helvetica"/>
                <a:ea typeface="Calibri"/>
                <a:cs typeface="Calibri"/>
              </a:rPr>
              <a:t>PHCC Chapter Resource Center </a:t>
            </a:r>
            <a:r>
              <a:rPr lang="en-US" sz="1600" b="0">
                <a:latin typeface="Helvetica"/>
                <a:ea typeface="Calibri"/>
                <a:cs typeface="Calibri"/>
              </a:rPr>
              <a:t>is designed to equip our chapter executives with the essential tools, forms, and resources needed to effectively manage and grow their chapters. This centralized online hub provides:</a:t>
            </a:r>
            <a:br>
              <a:rPr lang="en-US" sz="1600" b="0">
                <a:latin typeface="Helvetica"/>
              </a:rPr>
            </a:br>
            <a:br>
              <a:rPr lang="en-US" sz="1600" b="0">
                <a:latin typeface="Helvetica"/>
              </a:rPr>
            </a:br>
            <a:r>
              <a:rPr lang="en-US" sz="1600" b="0">
                <a:latin typeface="Helvetica"/>
                <a:ea typeface="Calibri"/>
                <a:cs typeface="Calibri"/>
              </a:rPr>
              <a:t>✅ Key Administrative Forms &amp; Templates – membership, governance and operational documents</a:t>
            </a:r>
            <a:br>
              <a:rPr lang="en-US" sz="1600" b="0">
                <a:latin typeface="Helvetica"/>
              </a:rPr>
            </a:br>
            <a:br>
              <a:rPr lang="en-US" sz="1600" b="0">
                <a:latin typeface="Helvetica"/>
              </a:rPr>
            </a:br>
            <a:r>
              <a:rPr lang="en-US" sz="1600" b="0">
                <a:latin typeface="Helvetica"/>
                <a:ea typeface="Calibri"/>
                <a:cs typeface="Calibri"/>
              </a:rPr>
              <a:t>✅ Marketing &amp; Membership Tools – communications content and recruitment materials</a:t>
            </a:r>
            <a:br>
              <a:rPr lang="en-US" sz="1600" b="0">
                <a:latin typeface="Helvetica"/>
              </a:rPr>
            </a:br>
            <a:br>
              <a:rPr lang="en-US" sz="1600" b="0">
                <a:latin typeface="Helvetica"/>
              </a:rPr>
            </a:br>
            <a:r>
              <a:rPr lang="en-US" sz="1600" b="0">
                <a:latin typeface="Helvetica"/>
                <a:ea typeface="Calibri"/>
                <a:cs typeface="Calibri"/>
              </a:rPr>
              <a:t>✅ Important Dates &amp; Reports – zone meetings/reports , upcoming CLASS sessions</a:t>
            </a:r>
            <a:br>
              <a:rPr lang="en-US" sz="1600" b="0"/>
            </a:br>
            <a:br>
              <a:rPr lang="en-US" sz="1600" b="0"/>
            </a:br>
            <a:r>
              <a:rPr lang="en-US" sz="1600" b="0">
                <a:latin typeface="Calibri"/>
                <a:ea typeface="Calibri"/>
                <a:cs typeface="Calibri"/>
              </a:rPr>
              <a:t>✅ </a:t>
            </a:r>
            <a:r>
              <a:rPr lang="en-US" sz="1600" b="0">
                <a:latin typeface="Helvetica"/>
                <a:ea typeface="Calibri"/>
                <a:cs typeface="Calibri"/>
              </a:rPr>
              <a:t>Governance Materials – bylaws and policies</a:t>
            </a:r>
            <a:br>
              <a:rPr lang="en-US" sz="1600" b="0"/>
            </a:br>
            <a:endParaRPr lang="en-US" sz="1600" b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0">
                <a:latin typeface="Helvetica"/>
                <a:ea typeface="Calibri"/>
                <a:cs typeface="Calibri"/>
              </a:rPr>
              <a:t>Easily accessible and continuously updated, the Chapter Resource Center ensures our chapters have everything they need at their fingertips to thrive and succeed.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CF1DF-E13D-E2B6-ECE9-453A612EA22E}"/>
              </a:ext>
            </a:extLst>
          </p:cNvPr>
          <p:cNvSpPr/>
          <p:nvPr/>
        </p:nvSpPr>
        <p:spPr>
          <a:xfrm>
            <a:off x="10268712" y="0"/>
            <a:ext cx="1923288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A logo with a blue circle and red text">
            <a:extLst>
              <a:ext uri="{FF2B5EF4-FFF2-40B4-BE49-F238E27FC236}">
                <a16:creationId xmlns:a16="http://schemas.microsoft.com/office/drawing/2014/main" id="{5838D6F3-407E-B299-0A3A-D49C8B78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3224" y="323206"/>
            <a:ext cx="1825037" cy="724696"/>
          </a:xfrm>
        </p:spPr>
      </p:pic>
    </p:spTree>
    <p:extLst>
      <p:ext uri="{BB962C8B-B14F-4D97-AF65-F5344CB8AC3E}">
        <p14:creationId xmlns:p14="http://schemas.microsoft.com/office/powerpoint/2010/main" val="26272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A769-5D38-BA33-7A19-BC658E94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Helvetica"/>
                <a:cs typeface="Helvetica"/>
              </a:rPr>
              <a:t>Navigating to the Chapter Resource Center</a:t>
            </a: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F6B5-304F-06BE-E9DC-F80C8D165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r>
              <a:rPr lang="en-US" b="0">
                <a:cs typeface="Helvetica"/>
                <a:hlinkClick r:id="rId2"/>
              </a:rPr>
              <a:t>https://www.phccweb.org/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4077-308E-254A-5356-507038B2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36326-4BEE-7C4D-C8E1-86E39253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CF7D52AE-557F-8973-C3FD-C2601313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073290"/>
            <a:ext cx="5348104" cy="2648388"/>
          </a:xfrm>
          <a:prstGeom prst="rect">
            <a:avLst/>
          </a:prstGeom>
        </p:spPr>
      </p:pic>
      <p:pic>
        <p:nvPicPr>
          <p:cNvPr id="14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46D4E2-D90B-CC03-9C06-46AD9F1D3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11424" y="1558150"/>
            <a:ext cx="5427466" cy="40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14725B-2958-1A77-3FB4-DA9E07EBA795}"/>
              </a:ext>
            </a:extLst>
          </p:cNvPr>
          <p:cNvSpPr/>
          <p:nvPr/>
        </p:nvSpPr>
        <p:spPr>
          <a:xfrm>
            <a:off x="10341864" y="0"/>
            <a:ext cx="1850136" cy="882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4" descr="A logo with a blue circle and red text">
            <a:extLst>
              <a:ext uri="{FF2B5EF4-FFF2-40B4-BE49-F238E27FC236}">
                <a16:creationId xmlns:a16="http://schemas.microsoft.com/office/drawing/2014/main" id="{DF2DE17B-1E4D-121D-074A-D4780DED8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13853" y="240589"/>
            <a:ext cx="1825037" cy="7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541A-5784-C95B-6930-8BA23317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3F106-A5F8-7FAC-C060-FC2E1A70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2025 Renewals by State Chapter</a:t>
            </a:r>
          </a:p>
          <a:p>
            <a:endParaRPr lang="en-US"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37FC4-FB0E-9BDB-2DF1-C1BE38E0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D1B7-0843-ED2F-0AFB-5CB036F9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B9B2913-2EC3-CA39-DF18-D4AE2377771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2562294"/>
              </p:ext>
            </p:extLst>
          </p:nvPr>
        </p:nvGraphicFramePr>
        <p:xfrm>
          <a:off x="905387" y="1092200"/>
          <a:ext cx="10198100" cy="478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8BB30F0-A940-66CC-8D3B-9A9E90B13E3F}"/>
              </a:ext>
            </a:extLst>
          </p:cNvPr>
          <p:cNvSpPr/>
          <p:nvPr/>
        </p:nvSpPr>
        <p:spPr>
          <a:xfrm>
            <a:off x="10424160" y="0"/>
            <a:ext cx="1767840" cy="97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4" descr="A logo with a blue circle and red text">
            <a:extLst>
              <a:ext uri="{FF2B5EF4-FFF2-40B4-BE49-F238E27FC236}">
                <a16:creationId xmlns:a16="http://schemas.microsoft.com/office/drawing/2014/main" id="{AA6580C2-042D-D1AB-F2EA-BB79DA10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61448" y="201801"/>
            <a:ext cx="1825037" cy="7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5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F979-55F5-BEC3-9FBB-AC3E5BBBF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B978-9034-C80A-40BC-EA62CD08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2025 Dues Renewals</a:t>
            </a: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FD2A-2EAA-5770-18F3-AE5E69BD3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092477"/>
            <a:ext cx="5537200" cy="4673046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latin typeface="Helvetica"/>
                <a:cs typeface="Helvetica"/>
              </a:rPr>
              <a:t>2025</a:t>
            </a:r>
            <a:endParaRPr lang="en-US" sz="1800" b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>
                <a:latin typeface="Helvetica"/>
                <a:cs typeface="Helvetica"/>
              </a:rPr>
              <a:t>2,885 members eligible for renewal</a:t>
            </a:r>
            <a:endParaRPr lang="en-US" sz="1800" b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>
                <a:latin typeface="Helvetica"/>
                <a:cs typeface="Helvetica"/>
              </a:rPr>
              <a:t>882 yet to renew</a:t>
            </a:r>
            <a:r>
              <a:rPr lang="en-US" sz="1800" b="0">
                <a:latin typeface="Helvetica"/>
                <a:cs typeface="Helvetica"/>
              </a:rPr>
              <a:t> - </a:t>
            </a:r>
            <a:r>
              <a:rPr lang="en-US" sz="1800">
                <a:latin typeface="Helvetica"/>
                <a:cs typeface="Helvetica"/>
              </a:rPr>
              <a:t>(drop date 3/31/2025)</a:t>
            </a:r>
            <a:endParaRPr lang="en-US" sz="1800" b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>
                <a:latin typeface="Helvetica"/>
                <a:cs typeface="Helvetica"/>
              </a:rPr>
              <a:t>70% dues collected</a:t>
            </a:r>
            <a:br>
              <a:rPr lang="en-US" sz="1800">
                <a:latin typeface="Helvetica"/>
                <a:cs typeface="Helvetica"/>
              </a:rPr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F7730-C304-994C-71A1-BA6CDC01E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92477"/>
            <a:ext cx="5524500" cy="4673047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Helvetica"/>
                <a:cs typeface="Helvetica"/>
              </a:rPr>
              <a:t>Year Over Year Comparison</a:t>
            </a:r>
            <a:endParaRPr lang="en-US" b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u="sng">
                <a:latin typeface="Helvetica"/>
                <a:cs typeface="Helvetica"/>
              </a:rPr>
              <a:t>2024</a:t>
            </a:r>
          </a:p>
          <a:p>
            <a:pPr marL="0" indent="0">
              <a:buNone/>
            </a:pPr>
            <a:r>
              <a:rPr lang="en-US" sz="1800">
                <a:latin typeface="Helvetica"/>
                <a:cs typeface="Helvetica"/>
              </a:rPr>
              <a:t>3,023 total members </a:t>
            </a:r>
            <a:br>
              <a:rPr lang="en-US" sz="1800">
                <a:latin typeface="Helvetica"/>
                <a:cs typeface="Helvetica"/>
              </a:rPr>
            </a:br>
            <a:r>
              <a:rPr lang="en-US" sz="1800">
                <a:latin typeface="Helvetica"/>
                <a:cs typeface="Helvetica"/>
              </a:rPr>
              <a:t>428 members dropped</a:t>
            </a:r>
            <a:br>
              <a:rPr lang="en-US" sz="1800">
                <a:cs typeface="Helvetica" pitchFamily="2" charset="0"/>
              </a:rPr>
            </a:br>
            <a:r>
              <a:rPr lang="en-US" sz="1800">
                <a:latin typeface="Helvetica"/>
                <a:cs typeface="Helvetica"/>
              </a:rPr>
              <a:t>Retained 85%</a:t>
            </a:r>
            <a:endParaRPr lang="en-US" sz="1800" b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800" b="0">
              <a:cs typeface="Helvetica" pitchFamily="2" charset="0"/>
            </a:endParaRPr>
          </a:p>
          <a:p>
            <a:pPr marL="0" indent="0">
              <a:buNone/>
            </a:pPr>
            <a:r>
              <a:rPr lang="en-US" sz="1800" u="sng">
                <a:latin typeface="Helvetica"/>
                <a:cs typeface="Helvetica"/>
              </a:rPr>
              <a:t>2023</a:t>
            </a:r>
            <a:endParaRPr lang="en-US" sz="1800" b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>
                <a:latin typeface="Helvetica"/>
                <a:cs typeface="Helvetica"/>
              </a:rPr>
              <a:t>3,119 total members </a:t>
            </a:r>
            <a:br>
              <a:rPr lang="en-US" sz="1800">
                <a:latin typeface="Helvetica"/>
                <a:cs typeface="Helvetica"/>
              </a:rPr>
            </a:br>
            <a:r>
              <a:rPr lang="en-US" sz="1800">
                <a:latin typeface="Helvetica"/>
                <a:cs typeface="Helvetica"/>
              </a:rPr>
              <a:t>380 members dropped</a:t>
            </a:r>
            <a:br>
              <a:rPr lang="en-US" sz="1800">
                <a:cs typeface="Helvetica" pitchFamily="2" charset="0"/>
              </a:rPr>
            </a:br>
            <a:r>
              <a:rPr lang="en-US" sz="1800">
                <a:latin typeface="Helvetica"/>
                <a:cs typeface="Helvetica"/>
              </a:rPr>
              <a:t>Retained 87%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E7D8-9CD2-A66E-2BDF-BAA3A74A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 descr="A pie chart with numbers and a red circle&#10;&#10;AI-generated content may be incorrect.">
            <a:extLst>
              <a:ext uri="{FF2B5EF4-FFF2-40B4-BE49-F238E27FC236}">
                <a16:creationId xmlns:a16="http://schemas.microsoft.com/office/drawing/2014/main" id="{F409E14D-E1E1-9ECB-F69B-A21C93EB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1" y="2740164"/>
            <a:ext cx="3659827" cy="3226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2EF14-3B82-295C-EA50-4F2901E1ADAA}"/>
              </a:ext>
            </a:extLst>
          </p:cNvPr>
          <p:cNvSpPr/>
          <p:nvPr/>
        </p:nvSpPr>
        <p:spPr>
          <a:xfrm>
            <a:off x="10469880" y="0"/>
            <a:ext cx="1722120" cy="722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4" descr="A logo with a blue circle and red text">
            <a:extLst>
              <a:ext uri="{FF2B5EF4-FFF2-40B4-BE49-F238E27FC236}">
                <a16:creationId xmlns:a16="http://schemas.microsoft.com/office/drawing/2014/main" id="{8F168933-47B2-D9D8-6C5E-0CA38965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29396" y="203598"/>
            <a:ext cx="1997297" cy="79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5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BE399-DEA9-CC98-5A43-72E297F4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BCD8-6718-CF9C-353C-9B1DC7EF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Helvetica"/>
                <a:cs typeface="Helvetica"/>
              </a:rPr>
              <a:t>Best Practices &amp; Share Outs</a:t>
            </a:r>
          </a:p>
          <a:p>
            <a:pPr algn="ctr"/>
            <a:endParaRPr lang="en-US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dirty="0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211F-520A-3597-4CDD-0777A4C6C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AA824-4EE8-F623-A937-52A42A3E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11593285" cy="49089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 dirty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 dirty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 dirty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b="0" dirty="0">
                <a:latin typeface="Fira Sans"/>
                <a:cs typeface="Helvetica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 dirty="0">
                <a:latin typeface="Helvetica"/>
                <a:cs typeface="Helvetica"/>
              </a:rPr>
            </a:br>
            <a:endParaRPr lang="en-US" sz="2800" b="0" dirty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 dirty="0">
                <a:latin typeface="Helvetica"/>
                <a:cs typeface="Helvetica"/>
              </a:rPr>
              <a:t>                                   Todd Allred                                       Wayne Thomas</a:t>
            </a:r>
            <a:endParaRPr lang="en-US" sz="1800" dirty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 dirty="0">
                <a:latin typeface="Helvetica"/>
                <a:cs typeface="Helvetica"/>
              </a:rPr>
              <a:t>                                   Executive Director                            Executive Director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b="0" dirty="0">
                <a:latin typeface="Helvetica"/>
                <a:cs typeface="Helvetica"/>
              </a:rPr>
              <a:t>                                   PHCC of Washington                       PHCC of Massachusetts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 dirty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 dirty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 dirty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00E49-30D8-12DC-0ABE-400BFE69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6BCFF-618D-ABB3-E502-8BEBBBAC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10" descr="Photo of Todd Allred">
            <a:extLst>
              <a:ext uri="{FF2B5EF4-FFF2-40B4-BE49-F238E27FC236}">
                <a16:creationId xmlns:a16="http://schemas.microsoft.com/office/drawing/2014/main" id="{53DDED5F-D215-EE1B-071C-D846637C3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36" y="1804429"/>
            <a:ext cx="1830303" cy="1870218"/>
          </a:xfrm>
          <a:prstGeom prst="rect">
            <a:avLst/>
          </a:prstGeom>
        </p:spPr>
      </p:pic>
      <p:pic>
        <p:nvPicPr>
          <p:cNvPr id="13" name="Picture 12" descr="PHCCWA Logo">
            <a:extLst>
              <a:ext uri="{FF2B5EF4-FFF2-40B4-BE49-F238E27FC236}">
                <a16:creationId xmlns:a16="http://schemas.microsoft.com/office/drawing/2014/main" id="{3130C356-3398-330F-0F67-D1EC2AAC6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019" y="4890684"/>
            <a:ext cx="1789016" cy="9137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84801B-C628-2790-B75A-B4B4CD8071A9}"/>
              </a:ext>
            </a:extLst>
          </p:cNvPr>
          <p:cNvSpPr/>
          <p:nvPr/>
        </p:nvSpPr>
        <p:spPr>
          <a:xfrm>
            <a:off x="10341864" y="0"/>
            <a:ext cx="1850136" cy="713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4" descr="A logo with a blue circle and red text">
            <a:extLst>
              <a:ext uri="{FF2B5EF4-FFF2-40B4-BE49-F238E27FC236}">
                <a16:creationId xmlns:a16="http://schemas.microsoft.com/office/drawing/2014/main" id="{FBADAB50-A77E-9C88-C598-A3B210307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061448" y="201801"/>
            <a:ext cx="1825037" cy="7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erson in a suit smiling&#10;&#10;AI-generated content may be incorrect.">
            <a:extLst>
              <a:ext uri="{FF2B5EF4-FFF2-40B4-BE49-F238E27FC236}">
                <a16:creationId xmlns:a16="http://schemas.microsoft.com/office/drawing/2014/main" id="{1130CB37-01F1-3018-7F7D-1E00501B2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86" y="1779135"/>
            <a:ext cx="1924050" cy="1905000"/>
          </a:xfrm>
          <a:prstGeom prst="rect">
            <a:avLst/>
          </a:prstGeom>
        </p:spPr>
      </p:pic>
      <p:pic>
        <p:nvPicPr>
          <p:cNvPr id="14" name="Picture 13" descr="A outline of a state with a red sign&#10;&#10;AI-generated content may be incorrect.">
            <a:extLst>
              <a:ext uri="{FF2B5EF4-FFF2-40B4-BE49-F238E27FC236}">
                <a16:creationId xmlns:a16="http://schemas.microsoft.com/office/drawing/2014/main" id="{D1B4CF6D-E104-15AF-D06C-3E886444C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180" y="4890684"/>
            <a:ext cx="20859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4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56E7-235F-93DD-E310-5D0F68179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CAC6-B5DF-E9B4-3E6C-EA088166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 b="1" dirty="0">
                <a:solidFill>
                  <a:srgbClr val="002060"/>
                </a:solidFill>
                <a:latin typeface="Helvetica"/>
                <a:cs typeface="Helvetica"/>
              </a:rPr>
              <a:t>     </a:t>
            </a:r>
            <a:r>
              <a:rPr lang="en-US" sz="5200" b="1">
                <a:solidFill>
                  <a:srgbClr val="002060"/>
                </a:solidFill>
                <a:latin typeface="Helvetica"/>
                <a:cs typeface="Helvetica"/>
              </a:rPr>
              <a:t>Questions?</a:t>
            </a:r>
            <a:endParaRPr lang="en-US" sz="520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72E2-D12B-7D3D-95D3-3C610799B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D2EAA-F14D-E730-A200-D1AC5743D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8427357" cy="42285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F9E03-4EB6-92D4-CA17-360BC6E3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0C6BB-174C-CEE6-B061-25ABBAE7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A group of people standing in front of question marks&#10;&#10;AI-generated content may be incorrect.">
            <a:extLst>
              <a:ext uri="{FF2B5EF4-FFF2-40B4-BE49-F238E27FC236}">
                <a16:creationId xmlns:a16="http://schemas.microsoft.com/office/drawing/2014/main" id="{32316222-CB29-EED3-6211-05CAE9EB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6" y="1219322"/>
            <a:ext cx="8109484" cy="43701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77F531-F646-732D-A7BD-63006DD354CD}"/>
              </a:ext>
            </a:extLst>
          </p:cNvPr>
          <p:cNvSpPr/>
          <p:nvPr/>
        </p:nvSpPr>
        <p:spPr>
          <a:xfrm>
            <a:off x="10451592" y="0"/>
            <a:ext cx="1740408" cy="78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4" descr="A logo with a blue circle and red text">
            <a:extLst>
              <a:ext uri="{FF2B5EF4-FFF2-40B4-BE49-F238E27FC236}">
                <a16:creationId xmlns:a16="http://schemas.microsoft.com/office/drawing/2014/main" id="{035DE056-E3C5-AF1C-6D8A-2BC5A79C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61448" y="197331"/>
            <a:ext cx="1825037" cy="7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4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B9DCF-B7AE-F62F-75B7-7C521C2C4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95C4-9E0F-3D1A-9F1A-70F35C93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83268"/>
            <a:ext cx="9042400" cy="941315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Helvetica"/>
                <a:cs typeface="Helvetica"/>
              </a:rPr>
              <a:t>Don't know who to contact at National?</a:t>
            </a:r>
            <a:endParaRPr lang="en-US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sz="5400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E2FE-F71F-C8EB-77FD-A1810954D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1F176-C180-7107-4470-B12681827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8427357" cy="42285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5558-70E8-DFA7-0B65-842C4B81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1CC0D-4845-C9A5-B3CE-609A2C1E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368D6D5-9B5F-892E-46AE-B80A5332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6" y="1330950"/>
            <a:ext cx="2537178" cy="3298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48C649-EC2A-A119-72AF-462C5B4112FF}"/>
              </a:ext>
            </a:extLst>
          </p:cNvPr>
          <p:cNvSpPr txBox="1"/>
          <p:nvPr/>
        </p:nvSpPr>
        <p:spPr>
          <a:xfrm>
            <a:off x="297543" y="4189184"/>
            <a:ext cx="8430984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Helvetica"/>
              <a:cs typeface="Segoe UI"/>
            </a:endParaRPr>
          </a:p>
          <a:p>
            <a:r>
              <a:rPr lang="en-US" sz="2800" dirty="0">
                <a:latin typeface="Helvetica"/>
                <a:cs typeface="Segoe UI"/>
              </a:rPr>
              <a:t>Jordan Fleger ​</a:t>
            </a: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Helvetica"/>
                <a:cs typeface="Segoe UI"/>
              </a:rPr>
              <a:t>fleger@naphcc.org​​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latin typeface="Helvetica"/>
                <a:cs typeface="Segoe UI"/>
              </a:rPr>
              <a:t>703-752-9879​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E3FC3D-3987-D6F6-28DE-32DF1C2BEB31}"/>
              </a:ext>
            </a:extLst>
          </p:cNvPr>
          <p:cNvSpPr/>
          <p:nvPr/>
        </p:nvSpPr>
        <p:spPr>
          <a:xfrm>
            <a:off x="10442448" y="0"/>
            <a:ext cx="1749552" cy="768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4" descr="A logo with a blue circle and red text">
            <a:extLst>
              <a:ext uri="{FF2B5EF4-FFF2-40B4-BE49-F238E27FC236}">
                <a16:creationId xmlns:a16="http://schemas.microsoft.com/office/drawing/2014/main" id="{D448C8A1-A47E-A515-3FDA-50F9E651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80093" y="164307"/>
            <a:ext cx="1825037" cy="7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6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AA696-CD42-FCDD-C0D3-BFBC7216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B5D2-1A8E-F1B9-CC81-72367F2F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83268"/>
            <a:ext cx="9042400" cy="9413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Helvetica"/>
                <a:cs typeface="Helvetica"/>
              </a:rPr>
              <a:t>Thank you to todays CLASS sponsor</a:t>
            </a:r>
          </a:p>
          <a:p>
            <a:pPr algn="ctr"/>
            <a:endParaRPr lang="en-US" sz="5400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endParaRPr lang="en-US" b="1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871A-B89A-0B9A-291A-FC91DCF3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1232737"/>
            <a:ext cx="5537200" cy="4673046"/>
          </a:xfrm>
        </p:spPr>
        <p:txBody>
          <a:bodyPr/>
          <a:lstStyle/>
          <a:p>
            <a:pPr marL="0" indent="0">
              <a:buNone/>
            </a:pPr>
            <a:br>
              <a:rPr lang="en-US" sz="1800">
                <a:latin typeface="Helvetica"/>
                <a:cs typeface="Helvetica"/>
              </a:rPr>
            </a:br>
            <a:endParaRPr lang="en-US">
              <a:cs typeface="Helvetic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9B8D9-19AA-2DE5-9A65-07B138600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14" y="1142022"/>
            <a:ext cx="8427357" cy="42285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32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en-US" sz="2800" b="0">
                <a:latin typeface="Helvetica"/>
                <a:cs typeface="Helvetica"/>
              </a:rPr>
            </a:b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1800" b="0">
              <a:latin typeface="Fira Sans"/>
              <a:cs typeface="Helvetica"/>
            </a:endParaRPr>
          </a:p>
          <a:p>
            <a:pPr marL="0" indent="0" algn="ctr">
              <a:buNone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FE19-3D41-90B6-05BD-02D25E06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PHCC</a:t>
            </a:r>
            <a:r>
              <a:rPr lang="en-US">
                <a:solidFill>
                  <a:srgbClr val="08538C"/>
                </a:solidFill>
              </a:rPr>
              <a:t>CONNECT</a:t>
            </a:r>
            <a:r>
              <a:rPr lang="en-US"/>
              <a:t>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E0B56-ADDE-0FC6-59CF-0C5914D5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1DCA3-8BC2-644C-A254-56C9F4AE4E8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32056-32EC-3B45-1806-AE22DFC50A9F}"/>
              </a:ext>
            </a:extLst>
          </p:cNvPr>
          <p:cNvSpPr/>
          <p:nvPr/>
        </p:nvSpPr>
        <p:spPr>
          <a:xfrm>
            <a:off x="10442448" y="0"/>
            <a:ext cx="1749552" cy="768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4" descr="A logo with a blue circle and red text">
            <a:extLst>
              <a:ext uri="{FF2B5EF4-FFF2-40B4-BE49-F238E27FC236}">
                <a16:creationId xmlns:a16="http://schemas.microsoft.com/office/drawing/2014/main" id="{21381577-361A-81E7-3F6C-24CBD476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80093" y="164307"/>
            <a:ext cx="1825037" cy="7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D9B9A3-0424-711D-1F54-9AC5E9692A70}"/>
              </a:ext>
            </a:extLst>
          </p:cNvPr>
          <p:cNvSpPr/>
          <p:nvPr/>
        </p:nvSpPr>
        <p:spPr>
          <a:xfrm>
            <a:off x="137720" y="5900551"/>
            <a:ext cx="7618184" cy="9506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8F5D5-A6A3-4140-8D43-7C6B0ABA8345}"/>
              </a:ext>
            </a:extLst>
          </p:cNvPr>
          <p:cNvSpPr/>
          <p:nvPr/>
        </p:nvSpPr>
        <p:spPr>
          <a:xfrm>
            <a:off x="7755247" y="5897253"/>
            <a:ext cx="1476826" cy="8599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4125FE07-A9B3-D9C4-8B8B-8C8F5172A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47" y="1196521"/>
            <a:ext cx="6942817" cy="447402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1024934-F3B9-88F5-3612-AE60BFE73BE4}"/>
              </a:ext>
            </a:extLst>
          </p:cNvPr>
          <p:cNvSpPr/>
          <p:nvPr/>
        </p:nvSpPr>
        <p:spPr>
          <a:xfrm>
            <a:off x="8843819" y="1001156"/>
            <a:ext cx="923470" cy="49693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41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8372b-0158-414b-87aa-37a399258c30">
      <Terms xmlns="http://schemas.microsoft.com/office/infopath/2007/PartnerControls"/>
    </lcf76f155ced4ddcb4097134ff3c332f>
    <TaxCatchAll xmlns="afef9c5c-9bd0-4f5f-a9d8-123e44918122" xsi:nil="true"/>
    <SharedWithUsers xmlns="afef9c5c-9bd0-4f5f-a9d8-123e44918122">
      <UserInfo>
        <DisplayName>Dave Chic</DisplayName>
        <AccountId>107</AccountId>
        <AccountType/>
      </UserInfo>
    </SharedWithUsers>
    <DateandTime xmlns="7038372b-0158-414b-87aa-37a399258c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99577E84ECB448CF79C4390515F8A" ma:contentTypeVersion="19" ma:contentTypeDescription="Create a new document." ma:contentTypeScope="" ma:versionID="6652ef6b112c803a212766e46130b0f9">
  <xsd:schema xmlns:xsd="http://www.w3.org/2001/XMLSchema" xmlns:xs="http://www.w3.org/2001/XMLSchema" xmlns:p="http://schemas.microsoft.com/office/2006/metadata/properties" xmlns:ns2="7038372b-0158-414b-87aa-37a399258c30" xmlns:ns3="afef9c5c-9bd0-4f5f-a9d8-123e44918122" targetNamespace="http://schemas.microsoft.com/office/2006/metadata/properties" ma:root="true" ma:fieldsID="743399682695fd91104e2281a7295441" ns2:_="" ns3:_="">
    <xsd:import namespace="7038372b-0158-414b-87aa-37a399258c30"/>
    <xsd:import namespace="afef9c5c-9bd0-4f5f-a9d8-123e449181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andTi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8372b-0158-414b-87aa-37a399258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c9c6cf-df07-46fd-87f2-5f5ccfcf6c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andTime" ma:index="24" nillable="true" ma:displayName="Date and Time" ma:format="DateTime" ma:internalName="DateandTim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f9c5c-9bd0-4f5f-a9d8-123e44918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b63641-5297-4be8-9f1d-68ca5904db56}" ma:internalName="TaxCatchAll" ma:showField="CatchAllData" ma:web="afef9c5c-9bd0-4f5f-a9d8-123e44918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9DA25A-B0A5-4C1A-8068-D63F8BC15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E259A-94D4-4BD6-8534-4E7F5DCA8DC4}">
  <ds:schemaRefs>
    <ds:schemaRef ds:uri="http://schemas.microsoft.com/office/infopath/2007/PartnerControls"/>
    <ds:schemaRef ds:uri="7038372b-0158-414b-87aa-37a399258c30"/>
    <ds:schemaRef ds:uri="http://schemas.microsoft.com/office/2006/documentManagement/types"/>
    <ds:schemaRef ds:uri="afef9c5c-9bd0-4f5f-a9d8-123e44918122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18337FE-8BFA-4E61-9BB9-414D7FF22535}">
  <ds:schemaRefs>
    <ds:schemaRef ds:uri="7038372b-0158-414b-87aa-37a399258c30"/>
    <ds:schemaRef ds:uri="afef9c5c-9bd0-4f5f-a9d8-123e449181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320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Fira Sans</vt:lpstr>
      <vt:lpstr>Helvetica</vt:lpstr>
      <vt:lpstr>1_Office Theme</vt:lpstr>
      <vt:lpstr>PowerPoint Presentation</vt:lpstr>
      <vt:lpstr>PowerPoint Presentation</vt:lpstr>
      <vt:lpstr>Navigating to the Chapter Resource Center </vt:lpstr>
      <vt:lpstr>2025 Renewals by State Chapter </vt:lpstr>
      <vt:lpstr>2025 Dues Renewals </vt:lpstr>
      <vt:lpstr>Best Practices &amp; Share Outs  </vt:lpstr>
      <vt:lpstr>     Questions?   </vt:lpstr>
      <vt:lpstr>Don't know who to contact at National?    </vt:lpstr>
      <vt:lpstr>Thank you to todays CLASS sponsor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Ian Rush</dc:creator>
  <cp:lastModifiedBy>Jordan Fleger</cp:lastModifiedBy>
  <cp:revision>33</cp:revision>
  <cp:lastPrinted>2023-05-10T14:58:55Z</cp:lastPrinted>
  <dcterms:created xsi:type="dcterms:W3CDTF">2020-08-07T14:00:17Z</dcterms:created>
  <dcterms:modified xsi:type="dcterms:W3CDTF">2025-03-13T15:35:34Z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0x0101003E399577E84ECB448CF79C4390515F8A</vt:lpwstr>
  </property>
  <property fmtid="{D5CDD505-2E9C-101B-9397-08002B2CF9AE}" pid="3" name="MediaServiceImageTags">
    <vt:lpwstr/>
  </property>
</Properties>
</file>